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4" r:id="rId1"/>
  </p:sldMasterIdLst>
  <p:notesMasterIdLst>
    <p:notesMasterId r:id="rId19"/>
  </p:notesMasterIdLst>
  <p:sldIdLst>
    <p:sldId id="256" r:id="rId2"/>
    <p:sldId id="257" r:id="rId3"/>
    <p:sldId id="258" r:id="rId4"/>
    <p:sldId id="259" r:id="rId5"/>
    <p:sldId id="260" r:id="rId6"/>
    <p:sldId id="262" r:id="rId7"/>
    <p:sldId id="264" r:id="rId8"/>
    <p:sldId id="270" r:id="rId9"/>
    <p:sldId id="271" r:id="rId10"/>
    <p:sldId id="273" r:id="rId11"/>
    <p:sldId id="272" r:id="rId12"/>
    <p:sldId id="261" r:id="rId13"/>
    <p:sldId id="274" r:id="rId14"/>
    <p:sldId id="263" r:id="rId15"/>
    <p:sldId id="267" r:id="rId16"/>
    <p:sldId id="269" r:id="rId17"/>
    <p:sldId id="268" r:id="rId18"/>
  </p:sldIdLst>
  <p:sldSz cx="9144000" cy="6858000" type="screen4x3"/>
  <p:notesSz cx="6858000" cy="9144000"/>
  <p:embeddedFontLst>
    <p:embeddedFont>
      <p:font typeface="Bitter" panose="02000000000000000000" pitchFamily="2" charset="0"/>
      <p:regular r:id="rId20"/>
      <p:bold r:id="rId21"/>
      <p:italic r:id="rId22"/>
    </p:embeddedFont>
    <p:embeddedFont>
      <p:font typeface="Nothing You Could Do" panose="02000000000000000000" pitchFamily="2" charset="0"/>
      <p:regular r:id="rId23"/>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1342" autoAdjust="0"/>
  </p:normalViewPr>
  <p:slideViewPr>
    <p:cSldViewPr snapToGrid="0">
      <p:cViewPr varScale="1">
        <p:scale>
          <a:sx n="41" d="100"/>
          <a:sy n="41" d="100"/>
        </p:scale>
        <p:origin x="222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141002055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 name="Shape 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671356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dirty="0" smtClean="0"/>
              <a:t>We also prompt</a:t>
            </a:r>
            <a:r>
              <a:rPr lang="en-GB" baseline="0" dirty="0" smtClean="0"/>
              <a:t> the user to tell us if they are just procrastinating or if they have now found something of interest and relating to their original goal, as defined by in the initial questions after plugin install.</a:t>
            </a:r>
          </a:p>
          <a:p>
            <a:pPr lvl="0" rtl="0">
              <a:buNone/>
            </a:pPr>
            <a:endParaRPr lang="en-GB" dirty="0" smtClean="0"/>
          </a:p>
          <a:p>
            <a:pPr lvl="0" rtl="0">
              <a:buNone/>
            </a:pPr>
            <a:endParaRPr lang="en-GB" dirty="0" smtClean="0"/>
          </a:p>
          <a:p>
            <a:pPr lvl="0" rtl="0">
              <a:buNone/>
            </a:pPr>
            <a:endParaRPr lang="en-GB" dirty="0" smtClean="0"/>
          </a:p>
          <a:p>
            <a:pPr lvl="0" rtl="0">
              <a:buNone/>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t>
            </a:r>
          </a:p>
          <a:p>
            <a:pPr lvl="0" rtl="0">
              <a:buNone/>
            </a:pPr>
            <a:r>
              <a:rPr lang="en-GB" dirty="0" smtClean="0"/>
              <a:t>BUILDING </a:t>
            </a:r>
            <a:r>
              <a:rPr lang="en-GB" dirty="0"/>
              <a:t>A DATASET</a:t>
            </a:r>
          </a:p>
          <a:p>
            <a:endParaRPr lang="en-GB" dirty="0"/>
          </a:p>
          <a:p>
            <a:pPr lvl="0" rtl="0">
              <a:buNone/>
            </a:pPr>
            <a:r>
              <a:rPr lang="en-GB" dirty="0"/>
              <a:t>-&gt; user activity spying tool</a:t>
            </a:r>
          </a:p>
          <a:p>
            <a:pPr lvl="0" rtl="0">
              <a:buNone/>
            </a:pPr>
            <a:r>
              <a:rPr lang="en-GB" dirty="0"/>
              <a:t>-&gt; data to collect</a:t>
            </a:r>
          </a:p>
          <a:p>
            <a:endParaRPr lang="en-GB" dirty="0"/>
          </a:p>
          <a:p>
            <a:pPr lvl="0" rtl="0">
              <a:buClr>
                <a:srgbClr val="000000"/>
              </a:buClr>
              <a:buSzPct val="100000"/>
              <a:buFont typeface="Arial"/>
              <a:buNone/>
            </a:pPr>
            <a:r>
              <a:rPr lang="en-GB" dirty="0"/>
              <a:t>- Pre-background questionnaire</a:t>
            </a:r>
          </a:p>
          <a:p>
            <a:pPr lvl="0" rtl="0">
              <a:buClr>
                <a:srgbClr val="000000"/>
              </a:buClr>
              <a:buSzPct val="100000"/>
              <a:buFont typeface="Arial"/>
              <a:buNone/>
            </a:pPr>
            <a:r>
              <a:rPr lang="en-GB" dirty="0"/>
              <a:t>- Start trigger</a:t>
            </a:r>
          </a:p>
          <a:p>
            <a:pPr lvl="0" rtl="0">
              <a:buClr>
                <a:srgbClr val="000000"/>
              </a:buClr>
              <a:buSzPct val="100000"/>
              <a:buFont typeface="Arial"/>
              <a:buNone/>
            </a:pPr>
            <a:r>
              <a:rPr lang="en-GB" dirty="0"/>
              <a:t>- Mood - questions, are you bored? etc. Scale of interest,</a:t>
            </a:r>
          </a:p>
          <a:p>
            <a:pPr lvl="0" rtl="0">
              <a:buClr>
                <a:srgbClr val="000000"/>
              </a:buClr>
              <a:buSzPct val="100000"/>
              <a:buFont typeface="Arial"/>
              <a:buNone/>
            </a:pPr>
            <a:r>
              <a:rPr lang="en-GB" dirty="0"/>
              <a:t>- History URLs</a:t>
            </a:r>
          </a:p>
          <a:p>
            <a:pPr lvl="0" rtl="0">
              <a:buClr>
                <a:srgbClr val="000000"/>
              </a:buClr>
              <a:buSzPct val="100000"/>
              <a:buFont typeface="Arial"/>
              <a:buNone/>
            </a:pPr>
            <a:r>
              <a:rPr lang="en-GB" dirty="0"/>
              <a:t>- Time spent on page</a:t>
            </a:r>
          </a:p>
          <a:p>
            <a:pPr lvl="0" rtl="0">
              <a:buClr>
                <a:srgbClr val="000000"/>
              </a:buClr>
              <a:buSzPct val="100000"/>
              <a:buFont typeface="Arial"/>
              <a:buNone/>
            </a:pPr>
            <a:r>
              <a:rPr lang="en-GB" dirty="0"/>
              <a:t>- End trigger - active passive</a:t>
            </a:r>
          </a:p>
          <a:p>
            <a:pPr lvl="0" rtl="0">
              <a:buClr>
                <a:srgbClr val="000000"/>
              </a:buClr>
              <a:buSzPct val="100000"/>
              <a:buFont typeface="Arial"/>
              <a:buNone/>
            </a:pPr>
            <a:r>
              <a:rPr lang="en-GB" dirty="0"/>
              <a:t>- Post questionnaire</a:t>
            </a:r>
          </a:p>
          <a:p>
            <a:endParaRPr lang="en-GB" dirty="0"/>
          </a:p>
          <a:p>
            <a:endParaRPr lang="en-GB" dirty="0"/>
          </a:p>
        </p:txBody>
      </p:sp>
    </p:spTree>
    <p:extLst>
      <p:ext uri="{BB962C8B-B14F-4D97-AF65-F5344CB8AC3E}">
        <p14:creationId xmlns:p14="http://schemas.microsoft.com/office/powerpoint/2010/main" val="2076994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dirty="0" smtClean="0"/>
              <a:t>Various user interactions</a:t>
            </a:r>
            <a:r>
              <a:rPr lang="en-GB" baseline="0" dirty="0" smtClean="0"/>
              <a:t> with the webpage can tell us if the user has an interest in the webpage.</a:t>
            </a:r>
          </a:p>
          <a:p>
            <a:pPr lvl="0" rtl="0">
              <a:buNone/>
            </a:pPr>
            <a:r>
              <a:rPr lang="en-GB" baseline="0" dirty="0" smtClean="0"/>
              <a:t>For example if the user copies some text, then we know that they have an interest in that information, as they have gone out of there way to copy it.</a:t>
            </a:r>
          </a:p>
          <a:p>
            <a:pPr lvl="0" rtl="0">
              <a:buNone/>
            </a:pPr>
            <a:r>
              <a:rPr lang="en-GB" baseline="0" dirty="0" smtClean="0"/>
              <a:t>So we ask them why they copied it.</a:t>
            </a:r>
            <a:endParaRPr lang="en-GB" dirty="0" smtClean="0"/>
          </a:p>
          <a:p>
            <a:pPr lvl="0" rtl="0">
              <a:buNone/>
            </a:pPr>
            <a:endParaRPr lang="en-GB" dirty="0" smtClean="0"/>
          </a:p>
          <a:p>
            <a:pPr lvl="0" rtl="0">
              <a:buNone/>
            </a:pPr>
            <a:endParaRPr lang="en-GB" dirty="0" smtClean="0"/>
          </a:p>
          <a:p>
            <a:pPr lvl="0" rtl="0">
              <a:buNone/>
            </a:pPr>
            <a:endParaRPr lang="en-GB" dirty="0" smtClean="0"/>
          </a:p>
          <a:p>
            <a:pPr lvl="0" rtl="0">
              <a:buNone/>
            </a:pPr>
            <a:endParaRPr lang="en-GB" dirty="0" smtClean="0"/>
          </a:p>
          <a:p>
            <a:pPr lvl="0" rtl="0">
              <a:buNone/>
            </a:pPr>
            <a:r>
              <a:rPr lang="en-GB" dirty="0" smtClean="0"/>
              <a:t>==============================================================================</a:t>
            </a:r>
          </a:p>
          <a:p>
            <a:pPr lvl="0" rtl="0">
              <a:buNone/>
            </a:pPr>
            <a:r>
              <a:rPr lang="en-GB" dirty="0" smtClean="0"/>
              <a:t>BUILDING </a:t>
            </a:r>
            <a:r>
              <a:rPr lang="en-GB" dirty="0"/>
              <a:t>A DATASET</a:t>
            </a:r>
          </a:p>
          <a:p>
            <a:endParaRPr lang="en-GB" dirty="0"/>
          </a:p>
          <a:p>
            <a:pPr lvl="0" rtl="0">
              <a:buNone/>
            </a:pPr>
            <a:r>
              <a:rPr lang="en-GB" dirty="0"/>
              <a:t>-&gt; user activity spying tool</a:t>
            </a:r>
          </a:p>
          <a:p>
            <a:pPr lvl="0" rtl="0">
              <a:buNone/>
            </a:pPr>
            <a:r>
              <a:rPr lang="en-GB" dirty="0"/>
              <a:t>-&gt; data to collect</a:t>
            </a:r>
          </a:p>
          <a:p>
            <a:endParaRPr lang="en-GB" dirty="0"/>
          </a:p>
          <a:p>
            <a:pPr lvl="0" rtl="0">
              <a:buClr>
                <a:srgbClr val="000000"/>
              </a:buClr>
              <a:buSzPct val="100000"/>
              <a:buFont typeface="Arial"/>
              <a:buNone/>
            </a:pPr>
            <a:r>
              <a:rPr lang="en-GB" dirty="0"/>
              <a:t>- Pre-background questionnaire</a:t>
            </a:r>
          </a:p>
          <a:p>
            <a:pPr lvl="0" rtl="0">
              <a:buClr>
                <a:srgbClr val="000000"/>
              </a:buClr>
              <a:buSzPct val="100000"/>
              <a:buFont typeface="Arial"/>
              <a:buNone/>
            </a:pPr>
            <a:r>
              <a:rPr lang="en-GB" dirty="0"/>
              <a:t>- Start trigger</a:t>
            </a:r>
          </a:p>
          <a:p>
            <a:pPr lvl="0" rtl="0">
              <a:buClr>
                <a:srgbClr val="000000"/>
              </a:buClr>
              <a:buSzPct val="100000"/>
              <a:buFont typeface="Arial"/>
              <a:buNone/>
            </a:pPr>
            <a:r>
              <a:rPr lang="en-GB" dirty="0"/>
              <a:t>- Mood - questions, are you bored? etc. Scale of interest,</a:t>
            </a:r>
          </a:p>
          <a:p>
            <a:pPr lvl="0" rtl="0">
              <a:buClr>
                <a:srgbClr val="000000"/>
              </a:buClr>
              <a:buSzPct val="100000"/>
              <a:buFont typeface="Arial"/>
              <a:buNone/>
            </a:pPr>
            <a:r>
              <a:rPr lang="en-GB" dirty="0"/>
              <a:t>- History URLs</a:t>
            </a:r>
          </a:p>
          <a:p>
            <a:pPr lvl="0" rtl="0">
              <a:buClr>
                <a:srgbClr val="000000"/>
              </a:buClr>
              <a:buSzPct val="100000"/>
              <a:buFont typeface="Arial"/>
              <a:buNone/>
            </a:pPr>
            <a:r>
              <a:rPr lang="en-GB" dirty="0"/>
              <a:t>- Time spent on page</a:t>
            </a:r>
          </a:p>
          <a:p>
            <a:pPr lvl="0" rtl="0">
              <a:buClr>
                <a:srgbClr val="000000"/>
              </a:buClr>
              <a:buSzPct val="100000"/>
              <a:buFont typeface="Arial"/>
              <a:buNone/>
            </a:pPr>
            <a:r>
              <a:rPr lang="en-GB" dirty="0"/>
              <a:t>- End trigger - active passive</a:t>
            </a:r>
          </a:p>
          <a:p>
            <a:pPr lvl="0" rtl="0">
              <a:buClr>
                <a:srgbClr val="000000"/>
              </a:buClr>
              <a:buSzPct val="100000"/>
              <a:buFont typeface="Arial"/>
              <a:buNone/>
            </a:pPr>
            <a:r>
              <a:rPr lang="en-GB" dirty="0"/>
              <a:t>- Post questionnaire</a:t>
            </a:r>
          </a:p>
          <a:p>
            <a:endParaRPr lang="en-GB" dirty="0"/>
          </a:p>
          <a:p>
            <a:endParaRPr lang="en-GB" dirty="0"/>
          </a:p>
        </p:txBody>
      </p:sp>
    </p:spTree>
    <p:extLst>
      <p:ext uri="{BB962C8B-B14F-4D97-AF65-F5344CB8AC3E}">
        <p14:creationId xmlns:p14="http://schemas.microsoft.com/office/powerpoint/2010/main" val="3756141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GB"/>
              <a:t>Semantic Web advantages / point</a:t>
            </a:r>
          </a:p>
        </p:txBody>
      </p:sp>
    </p:spTree>
    <p:extLst>
      <p:ext uri="{BB962C8B-B14F-4D97-AF65-F5344CB8AC3E}">
        <p14:creationId xmlns:p14="http://schemas.microsoft.com/office/powerpoint/2010/main" val="1424840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dirty="0" smtClean="0"/>
              <a:t>And here</a:t>
            </a:r>
            <a:r>
              <a:rPr lang="en-GB" baseline="0" dirty="0" smtClean="0"/>
              <a:t> is the architecture that supports this, and the data flow between the user browsing the web, the UI is the form of a browser plugin, the Server, reasoning, analysis and data storage behind the scenes, and how's this connected to external tools.</a:t>
            </a:r>
            <a:endParaRPr lang="en-GB" dirty="0"/>
          </a:p>
        </p:txBody>
      </p:sp>
    </p:spTree>
    <p:extLst>
      <p:ext uri="{BB962C8B-B14F-4D97-AF65-F5344CB8AC3E}">
        <p14:creationId xmlns:p14="http://schemas.microsoft.com/office/powerpoint/2010/main" val="1427965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dirty="0"/>
              <a:t>Future development / research / use etc.</a:t>
            </a:r>
          </a:p>
          <a:p>
            <a:pPr lvl="0" rtl="0">
              <a:buNone/>
            </a:pPr>
            <a:r>
              <a:rPr lang="en-GB" dirty="0"/>
              <a:t>What needs thinking about.</a:t>
            </a:r>
          </a:p>
          <a:p>
            <a:endParaRPr lang="en-GB" dirty="0"/>
          </a:p>
          <a:p>
            <a:endParaRPr lang="en-GB" dirty="0"/>
          </a:p>
          <a:p>
            <a:pPr>
              <a:buNone/>
            </a:pPr>
            <a:r>
              <a:rPr lang="en-GB" dirty="0"/>
              <a:t>Look for patterns in the massive dataset gathered </a:t>
            </a:r>
            <a:r>
              <a:rPr lang="en-GB" dirty="0" smtClean="0"/>
              <a:t>to </a:t>
            </a:r>
            <a:r>
              <a:rPr lang="en-GB" dirty="0"/>
              <a:t>enable predictions</a:t>
            </a:r>
            <a:r>
              <a:rPr lang="en-GB" dirty="0" smtClean="0"/>
              <a:t>.</a:t>
            </a:r>
          </a:p>
          <a:p>
            <a:pPr>
              <a:buNone/>
            </a:pPr>
            <a:endParaRPr lang="en-GB" dirty="0" smtClean="0"/>
          </a:p>
          <a:p>
            <a:pPr>
              <a:buNone/>
            </a:pPr>
            <a:r>
              <a:rPr lang="en-GB" dirty="0" smtClean="0"/>
              <a:t>Evaluate the framework</a:t>
            </a:r>
            <a:endParaRPr lang="en-GB" dirty="0"/>
          </a:p>
        </p:txBody>
      </p:sp>
    </p:spTree>
    <p:extLst>
      <p:ext uri="{BB962C8B-B14F-4D97-AF65-F5344CB8AC3E}">
        <p14:creationId xmlns:p14="http://schemas.microsoft.com/office/powerpoint/2010/main" val="4117012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BUILDING A DATASET</a:t>
            </a:r>
          </a:p>
          <a:p>
            <a:endParaRPr lang="en-GB"/>
          </a:p>
          <a:p>
            <a:pPr lvl="0" rtl="0">
              <a:buNone/>
            </a:pPr>
            <a:r>
              <a:rPr lang="en-GB"/>
              <a:t>-&gt; user activity spying tool</a:t>
            </a:r>
          </a:p>
          <a:p>
            <a:pPr lvl="0" rtl="0">
              <a:buNone/>
            </a:pPr>
            <a:r>
              <a:rPr lang="en-GB"/>
              <a:t>-&gt; data to collect</a:t>
            </a:r>
          </a:p>
          <a:p>
            <a:endParaRPr lang="en-GB"/>
          </a:p>
          <a:p>
            <a:pPr lvl="0" rtl="0">
              <a:buClr>
                <a:srgbClr val="000000"/>
              </a:buClr>
              <a:buSzPct val="100000"/>
              <a:buFont typeface="Arial"/>
              <a:buNone/>
            </a:pPr>
            <a:r>
              <a:rPr lang="en-GB"/>
              <a:t>- Pre-background questionnaire</a:t>
            </a:r>
          </a:p>
          <a:p>
            <a:pPr lvl="0" rtl="0">
              <a:buClr>
                <a:srgbClr val="000000"/>
              </a:buClr>
              <a:buSzPct val="100000"/>
              <a:buFont typeface="Arial"/>
              <a:buNone/>
            </a:pPr>
            <a:r>
              <a:rPr lang="en-GB"/>
              <a:t>- Start trigger</a:t>
            </a:r>
          </a:p>
          <a:p>
            <a:pPr lvl="0" rtl="0">
              <a:buClr>
                <a:srgbClr val="000000"/>
              </a:buClr>
              <a:buSzPct val="100000"/>
              <a:buFont typeface="Arial"/>
              <a:buNone/>
            </a:pPr>
            <a:r>
              <a:rPr lang="en-GB"/>
              <a:t>- Mood - questions, are you bored? etc. Scale of interest,</a:t>
            </a:r>
          </a:p>
          <a:p>
            <a:pPr lvl="0" rtl="0">
              <a:buClr>
                <a:srgbClr val="000000"/>
              </a:buClr>
              <a:buSzPct val="100000"/>
              <a:buFont typeface="Arial"/>
              <a:buNone/>
            </a:pPr>
            <a:r>
              <a:rPr lang="en-GB"/>
              <a:t>- History URLs</a:t>
            </a:r>
          </a:p>
          <a:p>
            <a:pPr lvl="0" rtl="0">
              <a:buClr>
                <a:srgbClr val="000000"/>
              </a:buClr>
              <a:buSzPct val="100000"/>
              <a:buFont typeface="Arial"/>
              <a:buNone/>
            </a:pPr>
            <a:r>
              <a:rPr lang="en-GB"/>
              <a:t>- Time spent on page</a:t>
            </a:r>
          </a:p>
          <a:p>
            <a:pPr lvl="0" rtl="0">
              <a:buClr>
                <a:srgbClr val="000000"/>
              </a:buClr>
              <a:buSzPct val="100000"/>
              <a:buFont typeface="Arial"/>
              <a:buNone/>
            </a:pPr>
            <a:r>
              <a:rPr lang="en-GB"/>
              <a:t>- End trigger - active passive</a:t>
            </a:r>
          </a:p>
          <a:p>
            <a:pPr lvl="0" rtl="0">
              <a:buClr>
                <a:srgbClr val="000000"/>
              </a:buClr>
              <a:buSzPct val="100000"/>
              <a:buFont typeface="Arial"/>
              <a:buNone/>
            </a:pPr>
            <a:r>
              <a:rPr lang="en-GB"/>
              <a:t>- Post questionnaire</a:t>
            </a:r>
          </a:p>
          <a:p>
            <a:endParaRPr lang="en-GB"/>
          </a:p>
          <a:p>
            <a:endParaRPr lang="en-GB"/>
          </a:p>
        </p:txBody>
      </p:sp>
    </p:spTree>
    <p:extLst>
      <p:ext uri="{BB962C8B-B14F-4D97-AF65-F5344CB8AC3E}">
        <p14:creationId xmlns:p14="http://schemas.microsoft.com/office/powerpoint/2010/main" val="1003819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GB"/>
              <a:t>Make credits scroll if there's enough</a:t>
            </a:r>
          </a:p>
        </p:txBody>
      </p:sp>
    </p:spTree>
    <p:extLst>
      <p:ext uri="{BB962C8B-B14F-4D97-AF65-F5344CB8AC3E}">
        <p14:creationId xmlns:p14="http://schemas.microsoft.com/office/powerpoint/2010/main" val="1314938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Shape 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 name="Shape 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We consider different characteristics of 'serendipity' ... </a:t>
            </a:r>
            <a:r>
              <a:rPr lang="en-GB">
                <a:solidFill>
                  <a:srgbClr val="FF0000"/>
                </a:solidFill>
              </a:rPr>
              <a:t>&gt;how they are described in existing literature.&lt;</a:t>
            </a:r>
          </a:p>
          <a:p>
            <a:endParaRPr lang="en-GB">
              <a:solidFill>
                <a:srgbClr val="FF0000"/>
              </a:solidFill>
            </a:endParaRPr>
          </a:p>
          <a:p>
            <a:pPr lvl="0" rtl="0">
              <a:buNone/>
            </a:pPr>
            <a:r>
              <a:rPr lang="en-GB"/>
              <a:t>Some studies have used only </a:t>
            </a:r>
            <a:r>
              <a:rPr lang="en-GB" u="sng"/>
              <a:t>either</a:t>
            </a:r>
            <a:r>
              <a:rPr lang="en-GB"/>
              <a:t> </a:t>
            </a:r>
            <a:r>
              <a:rPr lang="en-GB" i="1"/>
              <a:t>novelty</a:t>
            </a:r>
            <a:r>
              <a:rPr lang="en-GB"/>
              <a:t> / </a:t>
            </a:r>
            <a:r>
              <a:rPr lang="en-GB" i="1"/>
              <a:t>unexpectedness</a:t>
            </a:r>
            <a:r>
              <a:rPr lang="en-GB"/>
              <a:t> or </a:t>
            </a:r>
            <a:r>
              <a:rPr lang="en-GB" i="1"/>
              <a:t>relevance</a:t>
            </a:r>
            <a:r>
              <a:rPr lang="en-GB"/>
              <a:t> / </a:t>
            </a:r>
            <a:r>
              <a:rPr lang="en-GB" i="1"/>
              <a:t>usefulness </a:t>
            </a:r>
            <a:r>
              <a:rPr lang="en-GB"/>
              <a:t>to decide whether an outcome was serendipitous, but more recent ones take both into account.</a:t>
            </a:r>
          </a:p>
          <a:p>
            <a:endParaRPr lang="en-GB"/>
          </a:p>
          <a:p>
            <a:pPr lvl="0" rtl="0">
              <a:buNone/>
            </a:pPr>
            <a:r>
              <a:rPr lang="en-GB"/>
              <a:t>So how do we decide which characteristics apply in which cases, and how to quantify or measure these characteristics to decide if an event experienced by a user is a serendipitous event or not?</a:t>
            </a:r>
          </a:p>
          <a:p>
            <a:endParaRPr lang="en-GB"/>
          </a:p>
          <a:p>
            <a:endParaRPr lang="en-GB"/>
          </a:p>
          <a:p>
            <a:pPr lvl="0" rtl="0">
              <a:buNone/>
            </a:pPr>
            <a:r>
              <a:rPr lang="en-GB"/>
              <a:t>We have been considering the nature of serendipity, how to break it down as a concept, and the complex and fuzzy aspects of serendipity which must be taken into account when designing experiments and collecting data about use of systems that are intended to promote serendipity.</a:t>
            </a:r>
          </a:p>
          <a:p>
            <a:endParaRPr lang="en-GB"/>
          </a:p>
          <a:p>
            <a:pPr lvl="0" rtl="0">
              <a:buNone/>
            </a:pPr>
            <a:r>
              <a:rPr lang="en-GB"/>
              <a:t>Particularly pertinent are:</a:t>
            </a:r>
          </a:p>
          <a:p>
            <a:endParaRPr lang="en-GB"/>
          </a:p>
          <a:p>
            <a:pPr lvl="0" rtl="0">
              <a:buNone/>
            </a:pPr>
            <a:r>
              <a:rPr lang="en-GB"/>
              <a:t>- A serendipitous event is an inherently </a:t>
            </a:r>
            <a:r>
              <a:rPr lang="en-GB" i="1"/>
              <a:t>personal</a:t>
            </a:r>
            <a:r>
              <a:rPr lang="en-GB"/>
              <a:t> and </a:t>
            </a:r>
            <a:r>
              <a:rPr lang="en-GB" i="1"/>
              <a:t>subjective</a:t>
            </a:r>
            <a:r>
              <a:rPr lang="en-GB"/>
              <a:t> experience. </a:t>
            </a:r>
          </a:p>
          <a:p>
            <a:pPr lvl="0" rtl="0">
              <a:buNone/>
            </a:pPr>
            <a:r>
              <a:rPr lang="en-GB"/>
              <a:t>- People with different backgrounds, intentions and needs (etc) will interpret similar events differently in terms serendipity.</a:t>
            </a:r>
          </a:p>
          <a:p>
            <a:pPr lvl="0" rtl="0">
              <a:buNone/>
            </a:pPr>
            <a:r>
              <a:rPr lang="en-GB"/>
              <a:t>- Similarly the context of an activity that leads to an event will affect to what extent the event is considered serendipitous.</a:t>
            </a:r>
          </a:p>
          <a:p>
            <a:pPr lvl="0" rtl="0">
              <a:buNone/>
            </a:pPr>
            <a:r>
              <a:rPr lang="en-GB"/>
              <a:t>- (Thus) serendipity is not a property of an event, but an opinion about an event by an individual.</a:t>
            </a:r>
          </a:p>
          <a:p>
            <a:pPr lvl="0" rtl="0">
              <a:buNone/>
            </a:pPr>
            <a:r>
              <a:rPr lang="en-GB"/>
              <a:t>- Online activities that lead to serendipitous events are often </a:t>
            </a:r>
            <a:r>
              <a:rPr lang="en-GB" b="1"/>
              <a:t>not</a:t>
            </a:r>
            <a:r>
              <a:rPr lang="en-GB"/>
              <a:t> driven by an explicit goal.  (People browse the Web to pass time, because they are bored, avoiding doing something else, etc).</a:t>
            </a:r>
          </a:p>
          <a:p>
            <a:pPr lvl="0" rtl="0">
              <a:buNone/>
            </a:pPr>
            <a:r>
              <a:rPr lang="en-GB"/>
              <a:t>- </a:t>
            </a:r>
          </a:p>
        </p:txBody>
      </p:sp>
    </p:spTree>
    <p:extLst>
      <p:ext uri="{BB962C8B-B14F-4D97-AF65-F5344CB8AC3E}">
        <p14:creationId xmlns:p14="http://schemas.microsoft.com/office/powerpoint/2010/main" val="1354605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Serendipity is much discussed in the social sciences and philosophy of science, as well as in computing.</a:t>
            </a:r>
          </a:p>
          <a:p>
            <a:endParaRPr lang="en-GB"/>
          </a:p>
          <a:p>
            <a:pPr lvl="0" rtl="0">
              <a:buNone/>
            </a:pPr>
            <a:r>
              <a:rPr lang="en-GB"/>
              <a:t>Serendipity is a factor sometimes considered when testing the effectiveness of recommender systems and exploratory search or knowledge acquisition systems.  Such systems are intended to provide the user with information that is </a:t>
            </a:r>
            <a:r>
              <a:rPr lang="en-GB" i="1"/>
              <a:t>relevant</a:t>
            </a:r>
            <a:r>
              <a:rPr lang="en-GB"/>
              <a:t> to them, but may also be unexpected, surprising, or something the user didn't know they were looking for, thus increasing the usefulness or benefit of the system being used.</a:t>
            </a:r>
          </a:p>
          <a:p>
            <a:endParaRPr lang="en-GB"/>
          </a:p>
          <a:p>
            <a:pPr lvl="0" rtl="0">
              <a:buNone/>
            </a:pPr>
            <a:r>
              <a:rPr lang="en-GB"/>
              <a:t>An example is </a:t>
            </a:r>
            <a:r>
              <a:rPr lang="en-GB" b="1"/>
              <a:t>aemoo</a:t>
            </a:r>
            <a:r>
              <a:rPr lang="en-GB"/>
              <a:t>, the exploratory search system introduced to us by Valentina to initiate this mini-project.  Aemoo aggregates linked data from various sources about the searched item to suggest related results to the user (and explains the connections).  To test the effectiveness of aemoo compared to traditional methods of searching, participants were assigned a task (such as "write a summary paragraph about Alan Turing") and asked to carry it out using aemoo.  During the process, participants used a web form to record all information they found, and on a scale of 1 to 5, how </a:t>
            </a:r>
            <a:r>
              <a:rPr lang="en-GB" i="1"/>
              <a:t>relevant </a:t>
            </a:r>
            <a:r>
              <a:rPr lang="en-GB"/>
              <a:t>to the task at hand they found each piece of information, and how </a:t>
            </a:r>
            <a:r>
              <a:rPr lang="en-GB" i="1"/>
              <a:t>unexpected</a:t>
            </a:r>
            <a:r>
              <a:rPr lang="en-GB"/>
              <a:t> the information was to them.  To contextualise these results, background information about the knowledge of the participants specific to the tasks were gathered.</a:t>
            </a:r>
          </a:p>
          <a:p>
            <a:endParaRPr lang="en-GB"/>
          </a:p>
          <a:p>
            <a:pPr lvl="0" rtl="0">
              <a:buNone/>
            </a:pPr>
            <a:r>
              <a:rPr lang="en-GB"/>
              <a:t>Other studies have tried to evaluate serendipitous outcomes in task-driven experiments. Objectives are typically to set an experiment in which a specific task is assigned, and different metrics are used to evaluate subject's serendipity: these metrics have been both ad-hoc depending on the experiment's scope or domain as well as taken from serendipity studies in the physical world and adapted to the digital environments.</a:t>
            </a:r>
          </a:p>
          <a:p>
            <a:endParaRPr lang="en-GB"/>
          </a:p>
          <a:p>
            <a:pPr lvl="0" rtl="0">
              <a:buNone/>
            </a:pPr>
            <a:r>
              <a:rPr lang="en-GB"/>
              <a:t>Usually set up experiments followed this schema: a number of users were presented a given task, their interaction through to that goal was observed, and finally they were interviewed via questionnaires about serendipitous activity signals.</a:t>
            </a:r>
          </a:p>
        </p:txBody>
      </p:sp>
    </p:spTree>
    <p:extLst>
      <p:ext uri="{BB962C8B-B14F-4D97-AF65-F5344CB8AC3E}">
        <p14:creationId xmlns:p14="http://schemas.microsoft.com/office/powerpoint/2010/main" val="288293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There is lots of literature about studying serendipity in the social sciences, but it has been difficult to try and adapt the used techniques into computer sciences.  Quantitative aspects of serendipity in research have been considered in at least one thesis; this used 'serendipity stories' - accounts of real world activities from a specific domain - and turned entities in the stories into a quantitative network.</a:t>
            </a:r>
          </a:p>
        </p:txBody>
      </p:sp>
    </p:spTree>
    <p:extLst>
      <p:ext uri="{BB962C8B-B14F-4D97-AF65-F5344CB8AC3E}">
        <p14:creationId xmlns:p14="http://schemas.microsoft.com/office/powerpoint/2010/main" val="208022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Clr>
                <a:srgbClr val="000000"/>
              </a:buClr>
              <a:buSzPct val="100000"/>
              <a:buFont typeface="Arial"/>
              <a:buNone/>
            </a:pPr>
            <a:r>
              <a:rPr lang="en-GB" b="1"/>
              <a:t>Things to think about</a:t>
            </a:r>
          </a:p>
          <a:p>
            <a:endParaRPr lang="en-GB" b="1"/>
          </a:p>
          <a:p>
            <a:pPr lvl="0" rtl="0">
              <a:buNone/>
            </a:pPr>
            <a:r>
              <a:rPr lang="en-GB"/>
              <a:t>EXTRA CONSIDERATIONS</a:t>
            </a:r>
          </a:p>
          <a:p>
            <a:pPr lvl="0" rtl="0">
              <a:buNone/>
            </a:pPr>
            <a:r>
              <a:rPr lang="en-GB"/>
              <a:t>users, domains, experiment problems etc</a:t>
            </a:r>
          </a:p>
          <a:p>
            <a:endParaRPr lang="en-GB"/>
          </a:p>
          <a:p>
            <a:endParaRPr lang="en-GB"/>
          </a:p>
          <a:p>
            <a:pPr lvl="0" rtl="0">
              <a:buClr>
                <a:srgbClr val="000000"/>
              </a:buClr>
              <a:buSzPct val="100000"/>
              <a:buFont typeface="Arial"/>
              <a:buNone/>
            </a:pPr>
            <a:r>
              <a:rPr lang="en-GB"/>
              <a:t>mainly believed people actually change their behaviour when being observed.</a:t>
            </a:r>
          </a:p>
          <a:p>
            <a:endParaRPr lang="en-GB"/>
          </a:p>
        </p:txBody>
      </p:sp>
    </p:spTree>
    <p:extLst>
      <p:ext uri="{BB962C8B-B14F-4D97-AF65-F5344CB8AC3E}">
        <p14:creationId xmlns:p14="http://schemas.microsoft.com/office/powerpoint/2010/main" val="1406400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USING THE DATASET</a:t>
            </a:r>
          </a:p>
          <a:p>
            <a:endParaRPr lang="en-GB"/>
          </a:p>
          <a:p>
            <a:pPr>
              <a:buNone/>
            </a:pPr>
            <a:r>
              <a:rPr lang="en-GB"/>
              <a:t>-&gt; scenarios (open set for general comparison; how to use with constrained experiments; how to gather own data for comparison etc)</a:t>
            </a:r>
          </a:p>
        </p:txBody>
      </p:sp>
    </p:spTree>
    <p:extLst>
      <p:ext uri="{BB962C8B-B14F-4D97-AF65-F5344CB8AC3E}">
        <p14:creationId xmlns:p14="http://schemas.microsoft.com/office/powerpoint/2010/main" val="1656400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dirty="0" smtClean="0"/>
              <a:t>On the next several slides we present some mock-up</a:t>
            </a:r>
            <a:r>
              <a:rPr lang="en-GB" baseline="0" dirty="0" smtClean="0"/>
              <a:t> screens of the browser plugin.</a:t>
            </a:r>
            <a:endParaRPr lang="en-GB" dirty="0" smtClean="0"/>
          </a:p>
          <a:p>
            <a:pPr lvl="0" rtl="0">
              <a:buNone/>
            </a:pPr>
            <a:endParaRPr lang="en-GB" dirty="0" smtClean="0"/>
          </a:p>
          <a:p>
            <a:pPr lvl="0" rtl="0">
              <a:buNone/>
            </a:pPr>
            <a:r>
              <a:rPr lang="en-GB" dirty="0" smtClean="0"/>
              <a:t>When user initially installs the</a:t>
            </a:r>
            <a:r>
              <a:rPr lang="en-GB" baseline="0" dirty="0" smtClean="0"/>
              <a:t> plugin, we ask them some questions to determine some facts about them.</a:t>
            </a:r>
          </a:p>
          <a:p>
            <a:pPr lvl="0" rtl="0">
              <a:buNone/>
            </a:pPr>
            <a:r>
              <a:rPr lang="en-GB" baseline="0" dirty="0" smtClean="0"/>
              <a:t>We collect name (Andrew), Job type (PhD), Interests (Semantics, Ontologies and Linked Data), Dislikes ().</a:t>
            </a:r>
          </a:p>
          <a:p>
            <a:pPr lvl="0" rtl="0">
              <a:buNone/>
            </a:pPr>
            <a:endParaRPr lang="en-GB" dirty="0" smtClean="0"/>
          </a:p>
          <a:p>
            <a:pPr lvl="0" rtl="0">
              <a:buNone/>
            </a:pPr>
            <a:endParaRPr lang="en-GB" dirty="0" smtClean="0"/>
          </a:p>
          <a:p>
            <a:pPr lvl="0" rtl="0">
              <a:buNone/>
            </a:pPr>
            <a:endParaRPr lang="en-GB" dirty="0" smtClean="0"/>
          </a:p>
          <a:p>
            <a:pPr lvl="0" rtl="0">
              <a:buNone/>
            </a:pPr>
            <a:r>
              <a:rPr lang="en-GB" dirty="0" smtClean="0"/>
              <a:t>==============================================================================</a:t>
            </a:r>
          </a:p>
          <a:p>
            <a:pPr lvl="0" rtl="0">
              <a:buNone/>
            </a:pPr>
            <a:r>
              <a:rPr lang="en-GB" dirty="0" smtClean="0"/>
              <a:t>BUILDING </a:t>
            </a:r>
            <a:r>
              <a:rPr lang="en-GB" dirty="0"/>
              <a:t>A DATASET</a:t>
            </a:r>
          </a:p>
          <a:p>
            <a:endParaRPr lang="en-GB" dirty="0"/>
          </a:p>
          <a:p>
            <a:pPr lvl="0" rtl="0">
              <a:buNone/>
            </a:pPr>
            <a:r>
              <a:rPr lang="en-GB" dirty="0"/>
              <a:t>-&gt; user activity spying tool</a:t>
            </a:r>
          </a:p>
          <a:p>
            <a:pPr lvl="0" rtl="0">
              <a:buNone/>
            </a:pPr>
            <a:r>
              <a:rPr lang="en-GB" dirty="0"/>
              <a:t>-&gt; data to collect</a:t>
            </a:r>
          </a:p>
          <a:p>
            <a:endParaRPr lang="en-GB" dirty="0"/>
          </a:p>
          <a:p>
            <a:pPr lvl="0" rtl="0">
              <a:buClr>
                <a:srgbClr val="000000"/>
              </a:buClr>
              <a:buSzPct val="100000"/>
              <a:buFont typeface="Arial"/>
              <a:buNone/>
            </a:pPr>
            <a:r>
              <a:rPr lang="en-GB" dirty="0"/>
              <a:t>- Pre-background questionnaire</a:t>
            </a:r>
          </a:p>
          <a:p>
            <a:pPr lvl="0" rtl="0">
              <a:buClr>
                <a:srgbClr val="000000"/>
              </a:buClr>
              <a:buSzPct val="100000"/>
              <a:buFont typeface="Arial"/>
              <a:buNone/>
            </a:pPr>
            <a:r>
              <a:rPr lang="en-GB" dirty="0"/>
              <a:t>- Start trigger</a:t>
            </a:r>
          </a:p>
          <a:p>
            <a:pPr lvl="0" rtl="0">
              <a:buClr>
                <a:srgbClr val="000000"/>
              </a:buClr>
              <a:buSzPct val="100000"/>
              <a:buFont typeface="Arial"/>
              <a:buNone/>
            </a:pPr>
            <a:r>
              <a:rPr lang="en-GB" dirty="0"/>
              <a:t>- Mood - questions, are you bored? etc. Scale of interest,</a:t>
            </a:r>
          </a:p>
          <a:p>
            <a:pPr lvl="0" rtl="0">
              <a:buClr>
                <a:srgbClr val="000000"/>
              </a:buClr>
              <a:buSzPct val="100000"/>
              <a:buFont typeface="Arial"/>
              <a:buNone/>
            </a:pPr>
            <a:r>
              <a:rPr lang="en-GB" dirty="0"/>
              <a:t>- History URLs</a:t>
            </a:r>
          </a:p>
          <a:p>
            <a:pPr lvl="0" rtl="0">
              <a:buClr>
                <a:srgbClr val="000000"/>
              </a:buClr>
              <a:buSzPct val="100000"/>
              <a:buFont typeface="Arial"/>
              <a:buNone/>
            </a:pPr>
            <a:r>
              <a:rPr lang="en-GB" dirty="0"/>
              <a:t>- Time spent on page</a:t>
            </a:r>
          </a:p>
          <a:p>
            <a:pPr lvl="0" rtl="0">
              <a:buClr>
                <a:srgbClr val="000000"/>
              </a:buClr>
              <a:buSzPct val="100000"/>
              <a:buFont typeface="Arial"/>
              <a:buNone/>
            </a:pPr>
            <a:r>
              <a:rPr lang="en-GB" dirty="0"/>
              <a:t>- End trigger - active passive</a:t>
            </a:r>
          </a:p>
          <a:p>
            <a:pPr lvl="0" rtl="0">
              <a:buClr>
                <a:srgbClr val="000000"/>
              </a:buClr>
              <a:buSzPct val="100000"/>
              <a:buFont typeface="Arial"/>
              <a:buNone/>
            </a:pPr>
            <a:r>
              <a:rPr lang="en-GB" dirty="0"/>
              <a:t>- Post questionnaire</a:t>
            </a:r>
          </a:p>
          <a:p>
            <a:endParaRPr lang="en-GB" dirty="0"/>
          </a:p>
          <a:p>
            <a:endParaRPr lang="en-GB" dirty="0"/>
          </a:p>
        </p:txBody>
      </p:sp>
    </p:spTree>
    <p:extLst>
      <p:ext uri="{BB962C8B-B14F-4D97-AF65-F5344CB8AC3E}">
        <p14:creationId xmlns:p14="http://schemas.microsoft.com/office/powerpoint/2010/main" val="286772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dirty="0" smtClean="0"/>
              <a:t>A user watching</a:t>
            </a:r>
            <a:r>
              <a:rPr lang="en-GB" baseline="0" dirty="0" smtClean="0"/>
              <a:t> a YouTube video, watches the length of the video and then does not carryout any further interaction with the webpage.</a:t>
            </a:r>
          </a:p>
          <a:p>
            <a:pPr lvl="0" rtl="0">
              <a:buNone/>
            </a:pPr>
            <a:r>
              <a:rPr lang="en-GB" baseline="0" dirty="0" smtClean="0"/>
              <a:t>So to determine if they are thinking about the video, or have gone off for a cup of coffee, we ask them why they are not interacting with the website.</a:t>
            </a:r>
            <a:endParaRPr lang="en-GB" dirty="0" smtClean="0"/>
          </a:p>
          <a:p>
            <a:pPr lvl="0" rtl="0">
              <a:buNone/>
            </a:pPr>
            <a:endParaRPr lang="en-GB" dirty="0" smtClean="0"/>
          </a:p>
          <a:p>
            <a:pPr lvl="0" rtl="0">
              <a:buNone/>
            </a:pPr>
            <a:endParaRPr lang="en-GB" dirty="0" smtClean="0"/>
          </a:p>
          <a:p>
            <a:pPr lvl="0" rtl="0">
              <a:buNone/>
            </a:pPr>
            <a:endParaRPr lang="en-GB" dirty="0" smtClean="0"/>
          </a:p>
          <a:p>
            <a:pPr lvl="0" rtl="0">
              <a:buNone/>
            </a:pPr>
            <a:r>
              <a:rPr lang="en-GB" dirty="0" smtClean="0"/>
              <a:t>==============================================================================</a:t>
            </a:r>
          </a:p>
          <a:p>
            <a:pPr lvl="0" rtl="0">
              <a:buNone/>
            </a:pPr>
            <a:r>
              <a:rPr lang="en-GB" dirty="0" smtClean="0"/>
              <a:t>BUILDING </a:t>
            </a:r>
            <a:r>
              <a:rPr lang="en-GB" dirty="0"/>
              <a:t>A DATASET</a:t>
            </a:r>
          </a:p>
          <a:p>
            <a:endParaRPr lang="en-GB" dirty="0"/>
          </a:p>
          <a:p>
            <a:pPr lvl="0" rtl="0">
              <a:buNone/>
            </a:pPr>
            <a:r>
              <a:rPr lang="en-GB" dirty="0"/>
              <a:t>-&gt; user activity spying tool</a:t>
            </a:r>
          </a:p>
          <a:p>
            <a:pPr lvl="0" rtl="0">
              <a:buNone/>
            </a:pPr>
            <a:r>
              <a:rPr lang="en-GB" dirty="0"/>
              <a:t>-&gt; data to collect</a:t>
            </a:r>
          </a:p>
          <a:p>
            <a:endParaRPr lang="en-GB" dirty="0"/>
          </a:p>
          <a:p>
            <a:pPr lvl="0" rtl="0">
              <a:buClr>
                <a:srgbClr val="000000"/>
              </a:buClr>
              <a:buSzPct val="100000"/>
              <a:buFont typeface="Arial"/>
              <a:buNone/>
            </a:pPr>
            <a:r>
              <a:rPr lang="en-GB" dirty="0"/>
              <a:t>- Pre-background questionnaire</a:t>
            </a:r>
          </a:p>
          <a:p>
            <a:pPr lvl="0" rtl="0">
              <a:buClr>
                <a:srgbClr val="000000"/>
              </a:buClr>
              <a:buSzPct val="100000"/>
              <a:buFont typeface="Arial"/>
              <a:buNone/>
            </a:pPr>
            <a:r>
              <a:rPr lang="en-GB" dirty="0"/>
              <a:t>- Start trigger</a:t>
            </a:r>
          </a:p>
          <a:p>
            <a:pPr lvl="0" rtl="0">
              <a:buClr>
                <a:srgbClr val="000000"/>
              </a:buClr>
              <a:buSzPct val="100000"/>
              <a:buFont typeface="Arial"/>
              <a:buNone/>
            </a:pPr>
            <a:r>
              <a:rPr lang="en-GB" dirty="0"/>
              <a:t>- Mood - questions, are you bored? etc. Scale of interest,</a:t>
            </a:r>
          </a:p>
          <a:p>
            <a:pPr lvl="0" rtl="0">
              <a:buClr>
                <a:srgbClr val="000000"/>
              </a:buClr>
              <a:buSzPct val="100000"/>
              <a:buFont typeface="Arial"/>
              <a:buNone/>
            </a:pPr>
            <a:r>
              <a:rPr lang="en-GB" dirty="0"/>
              <a:t>- History URLs</a:t>
            </a:r>
          </a:p>
          <a:p>
            <a:pPr lvl="0" rtl="0">
              <a:buClr>
                <a:srgbClr val="000000"/>
              </a:buClr>
              <a:buSzPct val="100000"/>
              <a:buFont typeface="Arial"/>
              <a:buNone/>
            </a:pPr>
            <a:r>
              <a:rPr lang="en-GB" dirty="0"/>
              <a:t>- Time spent on page</a:t>
            </a:r>
          </a:p>
          <a:p>
            <a:pPr lvl="0" rtl="0">
              <a:buClr>
                <a:srgbClr val="000000"/>
              </a:buClr>
              <a:buSzPct val="100000"/>
              <a:buFont typeface="Arial"/>
              <a:buNone/>
            </a:pPr>
            <a:r>
              <a:rPr lang="en-GB" dirty="0"/>
              <a:t>- End trigger - active passive</a:t>
            </a:r>
          </a:p>
          <a:p>
            <a:pPr lvl="0" rtl="0">
              <a:buClr>
                <a:srgbClr val="000000"/>
              </a:buClr>
              <a:buSzPct val="100000"/>
              <a:buFont typeface="Arial"/>
              <a:buNone/>
            </a:pPr>
            <a:r>
              <a:rPr lang="en-GB" dirty="0"/>
              <a:t>- Post questionnaire</a:t>
            </a:r>
          </a:p>
          <a:p>
            <a:endParaRPr lang="en-GB" dirty="0"/>
          </a:p>
          <a:p>
            <a:endParaRPr lang="en-GB" dirty="0"/>
          </a:p>
        </p:txBody>
      </p:sp>
    </p:spTree>
    <p:extLst>
      <p:ext uri="{BB962C8B-B14F-4D97-AF65-F5344CB8AC3E}">
        <p14:creationId xmlns:p14="http://schemas.microsoft.com/office/powerpoint/2010/main" val="1795307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dirty="0" smtClean="0"/>
              <a:t>So</a:t>
            </a:r>
            <a:r>
              <a:rPr lang="en-GB" baseline="0" dirty="0" smtClean="0"/>
              <a:t> a user on a webpage can either read through the document bit by bit, or they can rapidly scroll down the document, maybe looking for something specific.</a:t>
            </a:r>
          </a:p>
          <a:p>
            <a:pPr lvl="0" rtl="0">
              <a:buNone/>
            </a:pPr>
            <a:r>
              <a:rPr lang="en-GB" baseline="0" dirty="0" smtClean="0"/>
              <a:t>If our plugin detects the user scrolling rapidly down the webpage, then we ask why they have scrolled rapidly down the webpage.</a:t>
            </a:r>
          </a:p>
          <a:p>
            <a:pPr lvl="0" rtl="0">
              <a:buNone/>
            </a:pPr>
            <a:r>
              <a:rPr lang="en-GB" baseline="0" dirty="0" smtClean="0"/>
              <a:t>This will enable us to determine if they have an interest in some specific aspect of the webpage or if they are just scanning through the document.</a:t>
            </a:r>
            <a:endParaRPr lang="en-GB" dirty="0" smtClean="0"/>
          </a:p>
          <a:p>
            <a:pPr lvl="0" rtl="0">
              <a:buNone/>
            </a:pPr>
            <a:endParaRPr lang="en-GB" dirty="0" smtClean="0"/>
          </a:p>
          <a:p>
            <a:pPr lvl="0" rtl="0">
              <a:buNone/>
            </a:pPr>
            <a:endParaRPr lang="en-GB" dirty="0" smtClean="0"/>
          </a:p>
          <a:p>
            <a:pPr lvl="0" rtl="0">
              <a:buNone/>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t>
            </a:r>
          </a:p>
          <a:p>
            <a:pPr lvl="0" rtl="0">
              <a:buNone/>
            </a:pPr>
            <a:r>
              <a:rPr lang="en-GB" dirty="0" smtClean="0"/>
              <a:t>BUILDING </a:t>
            </a:r>
            <a:r>
              <a:rPr lang="en-GB" dirty="0"/>
              <a:t>A DATASET</a:t>
            </a:r>
          </a:p>
          <a:p>
            <a:endParaRPr lang="en-GB" dirty="0"/>
          </a:p>
          <a:p>
            <a:pPr lvl="0" rtl="0">
              <a:buNone/>
            </a:pPr>
            <a:r>
              <a:rPr lang="en-GB" dirty="0"/>
              <a:t>-&gt; user activity spying tool</a:t>
            </a:r>
          </a:p>
          <a:p>
            <a:pPr lvl="0" rtl="0">
              <a:buNone/>
            </a:pPr>
            <a:r>
              <a:rPr lang="en-GB" dirty="0"/>
              <a:t>-&gt; data to collect</a:t>
            </a:r>
          </a:p>
          <a:p>
            <a:endParaRPr lang="en-GB" dirty="0"/>
          </a:p>
          <a:p>
            <a:pPr lvl="0" rtl="0">
              <a:buClr>
                <a:srgbClr val="000000"/>
              </a:buClr>
              <a:buSzPct val="100000"/>
              <a:buFont typeface="Arial"/>
              <a:buNone/>
            </a:pPr>
            <a:r>
              <a:rPr lang="en-GB" dirty="0"/>
              <a:t>- Pre-background questionnaire</a:t>
            </a:r>
          </a:p>
          <a:p>
            <a:pPr lvl="0" rtl="0">
              <a:buClr>
                <a:srgbClr val="000000"/>
              </a:buClr>
              <a:buSzPct val="100000"/>
              <a:buFont typeface="Arial"/>
              <a:buNone/>
            </a:pPr>
            <a:r>
              <a:rPr lang="en-GB" dirty="0"/>
              <a:t>- Start trigger</a:t>
            </a:r>
          </a:p>
          <a:p>
            <a:pPr lvl="0" rtl="0">
              <a:buClr>
                <a:srgbClr val="000000"/>
              </a:buClr>
              <a:buSzPct val="100000"/>
              <a:buFont typeface="Arial"/>
              <a:buNone/>
            </a:pPr>
            <a:r>
              <a:rPr lang="en-GB" dirty="0"/>
              <a:t>- Mood - questions, are you bored? etc. Scale of interest,</a:t>
            </a:r>
          </a:p>
          <a:p>
            <a:pPr lvl="0" rtl="0">
              <a:buClr>
                <a:srgbClr val="000000"/>
              </a:buClr>
              <a:buSzPct val="100000"/>
              <a:buFont typeface="Arial"/>
              <a:buNone/>
            </a:pPr>
            <a:r>
              <a:rPr lang="en-GB" dirty="0"/>
              <a:t>- History URLs</a:t>
            </a:r>
          </a:p>
          <a:p>
            <a:pPr lvl="0" rtl="0">
              <a:buClr>
                <a:srgbClr val="000000"/>
              </a:buClr>
              <a:buSzPct val="100000"/>
              <a:buFont typeface="Arial"/>
              <a:buNone/>
            </a:pPr>
            <a:r>
              <a:rPr lang="en-GB" dirty="0"/>
              <a:t>- Time spent on page</a:t>
            </a:r>
          </a:p>
          <a:p>
            <a:pPr lvl="0" rtl="0">
              <a:buClr>
                <a:srgbClr val="000000"/>
              </a:buClr>
              <a:buSzPct val="100000"/>
              <a:buFont typeface="Arial"/>
              <a:buNone/>
            </a:pPr>
            <a:r>
              <a:rPr lang="en-GB" dirty="0"/>
              <a:t>- End trigger - active passive</a:t>
            </a:r>
          </a:p>
          <a:p>
            <a:pPr lvl="0" rtl="0">
              <a:buClr>
                <a:srgbClr val="000000"/>
              </a:buClr>
              <a:buSzPct val="100000"/>
              <a:buFont typeface="Arial"/>
              <a:buNone/>
            </a:pPr>
            <a:r>
              <a:rPr lang="en-GB" dirty="0"/>
              <a:t>- Post questionnaire</a:t>
            </a:r>
          </a:p>
          <a:p>
            <a:endParaRPr lang="en-GB" dirty="0"/>
          </a:p>
          <a:p>
            <a:endParaRPr lang="en-GB" dirty="0"/>
          </a:p>
        </p:txBody>
      </p:sp>
    </p:spTree>
    <p:extLst>
      <p:ext uri="{BB962C8B-B14F-4D97-AF65-F5344CB8AC3E}">
        <p14:creationId xmlns:p14="http://schemas.microsoft.com/office/powerpoint/2010/main" val="191853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2111123"/>
            <a:ext cx="7772400" cy="1546500"/>
          </a:xfrm>
          <a:prstGeom prst="rect">
            <a:avLst/>
          </a:prstGeom>
          <a:noFill/>
          <a:ln>
            <a:noFill/>
          </a:ln>
        </p:spPr>
        <p:txBody>
          <a:bodyPr lIns="91425" tIns="91425" rIns="91425" bIns="91425" anchor="b" anchorCtr="0"/>
          <a:lstStyle>
            <a:lvl1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a:p>
        </p:txBody>
      </p:sp>
      <p:sp>
        <p:nvSpPr>
          <p:cNvPr id="9" name="Shape 9"/>
          <p:cNvSpPr txBox="1">
            <a:spLocks noGrp="1"/>
          </p:cNvSpPr>
          <p:nvPr>
            <p:ph type="subTitle" idx="1"/>
          </p:nvPr>
        </p:nvSpPr>
        <p:spPr>
          <a:xfrm>
            <a:off x="685800" y="3786737"/>
            <a:ext cx="7772400" cy="1046400"/>
          </a:xfrm>
          <a:prstGeom prst="rect">
            <a:avLst/>
          </a:prstGeom>
          <a:noFill/>
          <a:ln>
            <a:noFill/>
          </a:ln>
        </p:spPr>
        <p:txBody>
          <a:bodyPr lIns="91425" tIns="91425" rIns="91425" bIns="91425" anchor="t" anchorCtr="0"/>
          <a:lstStyle>
            <a:lvl1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700"/>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p:nvPr/>
        </p:nvSpPr>
        <p:spPr>
          <a:xfrm>
            <a:off x="0" y="0"/>
            <a:ext cx="9144000" cy="6858000"/>
          </a:xfrm>
          <a:prstGeom prst="rect">
            <a:avLst/>
          </a:prstGeom>
          <a:blipFill>
            <a:blip r:embed="rId3"/>
            <a:stretch>
              <a:fillRect/>
            </a:stretch>
          </a:blipFill>
        </p:spPr>
      </p:sp>
      <p:sp>
        <p:nvSpPr>
          <p:cNvPr id="24" name="Shape 24"/>
          <p:cNvSpPr txBox="1">
            <a:spLocks noGrp="1"/>
          </p:cNvSpPr>
          <p:nvPr>
            <p:ph type="ctrTitle"/>
          </p:nvPr>
        </p:nvSpPr>
        <p:spPr>
          <a:xfrm>
            <a:off x="0" y="5018599"/>
            <a:ext cx="9144000" cy="927599"/>
          </a:xfrm>
          <a:prstGeom prst="rect">
            <a:avLst/>
          </a:prstGeom>
          <a:solidFill>
            <a:srgbClr val="CFE2F3">
              <a:alpha val="31920"/>
            </a:srgbClr>
          </a:solidFill>
        </p:spPr>
        <p:txBody>
          <a:bodyPr lIns="91425" tIns="91425" rIns="91425" bIns="91425" anchor="t" anchorCtr="0">
            <a:noAutofit/>
          </a:bodyPr>
          <a:lstStyle/>
          <a:p>
            <a:pPr algn="l">
              <a:buNone/>
            </a:pPr>
            <a:r>
              <a:rPr lang="en-GB">
                <a:latin typeface="Bitter"/>
                <a:ea typeface="Bitter"/>
                <a:cs typeface="Bitter"/>
                <a:sym typeface="Bitter"/>
              </a:rPr>
              <a:t>Evaluating Serendipity</a:t>
            </a:r>
          </a:p>
        </p:txBody>
      </p:sp>
      <p:sp>
        <p:nvSpPr>
          <p:cNvPr id="25" name="Shape 25"/>
          <p:cNvSpPr txBox="1"/>
          <p:nvPr/>
        </p:nvSpPr>
        <p:spPr>
          <a:xfrm>
            <a:off x="34075" y="20755"/>
            <a:ext cx="9144000" cy="885599"/>
          </a:xfrm>
          <a:prstGeom prst="rect">
            <a:avLst/>
          </a:prstGeom>
          <a:solidFill>
            <a:srgbClr val="000000"/>
          </a:solidFill>
        </p:spPr>
        <p:txBody>
          <a:bodyPr lIns="91425" tIns="91425" rIns="91425" bIns="91425" anchor="t" anchorCtr="0">
            <a:noAutofit/>
          </a:bodyPr>
          <a:lstStyle/>
          <a:p>
            <a:pPr algn="r">
              <a:buNone/>
            </a:pPr>
            <a:r>
              <a:rPr lang="en-GB" sz="2400" dirty="0">
                <a:solidFill>
                  <a:srgbClr val="CFE2F3"/>
                </a:solidFill>
                <a:latin typeface="Nothing You Could Do"/>
                <a:ea typeface="Nothing You Could Do"/>
                <a:cs typeface="Nothing You Could Do"/>
                <a:sym typeface="Nothing You Could Do"/>
              </a:rPr>
              <a:t>Anaconda Disappointed</a:t>
            </a:r>
          </a:p>
        </p:txBody>
      </p:sp>
      <p:sp>
        <p:nvSpPr>
          <p:cNvPr id="26" name="Shape 26"/>
          <p:cNvSpPr/>
          <p:nvPr/>
        </p:nvSpPr>
        <p:spPr>
          <a:xfrm>
            <a:off x="152400" y="152400"/>
            <a:ext cx="1943100" cy="571500"/>
          </a:xfrm>
          <a:prstGeom prst="rect">
            <a:avLst/>
          </a:prstGeom>
          <a:blipFill>
            <a:blip r:embed="rId4"/>
            <a:stretch>
              <a:fillRect/>
            </a:stretch>
          </a:blipFill>
        </p:spPr>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128764"/>
            <a:ext cx="9142857" cy="6857143"/>
          </a:xfrm>
          <a:prstGeom prst="rect">
            <a:avLst/>
          </a:prstGeom>
        </p:spPr>
      </p:pic>
      <p:sp>
        <p:nvSpPr>
          <p:cNvPr id="3" name="Shape 67"/>
          <p:cNvSpPr txBox="1"/>
          <p:nvPr/>
        </p:nvSpPr>
        <p:spPr>
          <a:xfrm>
            <a:off x="-92850" y="-14131"/>
            <a:ext cx="9329699" cy="840299"/>
          </a:xfrm>
          <a:prstGeom prst="rect">
            <a:avLst/>
          </a:prstGeom>
          <a:solidFill>
            <a:srgbClr val="000000"/>
          </a:solidFill>
        </p:spPr>
        <p:txBody>
          <a:bodyPr lIns="91425" tIns="91425" rIns="91425" bIns="91425" anchor="ctr" anchorCtr="0">
            <a:noAutofit/>
          </a:bodyPr>
          <a:lstStyle/>
          <a:p>
            <a:pPr lvl="0" algn="r" rtl="0">
              <a:buNone/>
            </a:pPr>
            <a:r>
              <a:rPr lang="en-GB" sz="1600" dirty="0" smtClean="0">
                <a:solidFill>
                  <a:srgbClr val="CFE2F3"/>
                </a:solidFill>
                <a:latin typeface="Nothing You Could Do"/>
                <a:ea typeface="Nothing You Could Do"/>
                <a:cs typeface="Nothing You Could Do"/>
                <a:sym typeface="Nothing You Could Do"/>
              </a:rPr>
              <a:t>CUSACK: Comparing User Serendipitous Actions while Cruising Knowledge</a:t>
            </a:r>
            <a:endParaRPr lang="en-GB" sz="1600" dirty="0">
              <a:solidFill>
                <a:srgbClr val="CFE2F3"/>
              </a:solidFill>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1138750185"/>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96680"/>
            <a:ext cx="9142857" cy="6857143"/>
          </a:xfrm>
          <a:prstGeom prst="rect">
            <a:avLst/>
          </a:prstGeom>
        </p:spPr>
      </p:pic>
      <p:sp>
        <p:nvSpPr>
          <p:cNvPr id="3" name="Shape 67"/>
          <p:cNvSpPr txBox="1"/>
          <p:nvPr/>
        </p:nvSpPr>
        <p:spPr>
          <a:xfrm>
            <a:off x="-92850" y="-14131"/>
            <a:ext cx="9329699" cy="840299"/>
          </a:xfrm>
          <a:prstGeom prst="rect">
            <a:avLst/>
          </a:prstGeom>
          <a:solidFill>
            <a:srgbClr val="000000"/>
          </a:solidFill>
        </p:spPr>
        <p:txBody>
          <a:bodyPr lIns="91425" tIns="91425" rIns="91425" bIns="91425" anchor="ctr" anchorCtr="0">
            <a:noAutofit/>
          </a:bodyPr>
          <a:lstStyle/>
          <a:p>
            <a:pPr lvl="0" algn="r" rtl="0">
              <a:buNone/>
            </a:pPr>
            <a:r>
              <a:rPr lang="en-GB" sz="1600" dirty="0" smtClean="0">
                <a:solidFill>
                  <a:srgbClr val="CFE2F3"/>
                </a:solidFill>
                <a:latin typeface="Nothing You Could Do"/>
                <a:ea typeface="Nothing You Could Do"/>
                <a:cs typeface="Nothing You Could Do"/>
                <a:sym typeface="Nothing You Could Do"/>
              </a:rPr>
              <a:t>CUSACK: Comparing User Serendipitous Actions while Cruising Knowledge</a:t>
            </a:r>
            <a:endParaRPr lang="en-GB" sz="1600" dirty="0">
              <a:solidFill>
                <a:srgbClr val="CFE2F3"/>
              </a:solidFill>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2065191853"/>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1026" name="Picture 2" descr="https://lh6.googleusercontent.com/U7S5vqL_YxKEOJy8AZ0pup5gkGe8Js7ddAmKehhKB5MZv-e9QmdJKgADAszvYzB-TohS2W6NO6a-_HDkZdJCJ8G28rXHU7-ErNVq_MsM954Fi5GHLvdvSNKOmvM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347" y="533236"/>
            <a:ext cx="12453515" cy="6868182"/>
          </a:xfrm>
          <a:prstGeom prst="rect">
            <a:avLst/>
          </a:prstGeom>
          <a:noFill/>
          <a:extLst>
            <a:ext uri="{909E8E84-426E-40DD-AFC4-6F175D3DCCD1}">
              <a14:hiddenFill xmlns:a14="http://schemas.microsoft.com/office/drawing/2010/main">
                <a:solidFill>
                  <a:srgbClr val="FFFFFF"/>
                </a:solidFill>
              </a14:hiddenFill>
            </a:ext>
          </a:extLst>
        </p:spPr>
      </p:pic>
      <p:sp>
        <p:nvSpPr>
          <p:cNvPr id="58" name="Shape 58"/>
          <p:cNvSpPr/>
          <p:nvPr/>
        </p:nvSpPr>
        <p:spPr>
          <a:xfrm>
            <a:off x="-915350" y="0"/>
            <a:ext cx="10974700" cy="6060150"/>
          </a:xfrm>
          <a:prstGeom prst="rect">
            <a:avLst/>
          </a:prstGeom>
        </p:spPr>
      </p:sp>
      <p:sp>
        <p:nvSpPr>
          <p:cNvPr id="59" name="Shape 59"/>
          <p:cNvSpPr txBox="1">
            <a:spLocks noGrp="1"/>
          </p:cNvSpPr>
          <p:nvPr>
            <p:ph type="ctrTitle"/>
          </p:nvPr>
        </p:nvSpPr>
        <p:spPr>
          <a:xfrm>
            <a:off x="0" y="865343"/>
            <a:ext cx="9144000" cy="927599"/>
          </a:xfrm>
          <a:prstGeom prst="rect">
            <a:avLst/>
          </a:prstGeom>
          <a:solidFill>
            <a:srgbClr val="CFE2F3">
              <a:alpha val="31920"/>
            </a:srgbClr>
          </a:solidFill>
        </p:spPr>
        <p:txBody>
          <a:bodyPr lIns="91425" tIns="91425" rIns="91425" bIns="91425" anchor="ctr" anchorCtr="0">
            <a:noAutofit/>
          </a:bodyPr>
          <a:lstStyle/>
          <a:p>
            <a:pPr lvl="0" algn="l" rtl="0">
              <a:buNone/>
            </a:pPr>
            <a:r>
              <a:rPr lang="en-GB">
                <a:latin typeface="Bitter"/>
                <a:ea typeface="Bitter"/>
                <a:cs typeface="Bitter"/>
                <a:sym typeface="Bitter"/>
              </a:rPr>
              <a:t>Semantic Web technologies?</a:t>
            </a:r>
          </a:p>
        </p:txBody>
      </p:sp>
      <p:sp>
        <p:nvSpPr>
          <p:cNvPr id="60" name="Shape 60"/>
          <p:cNvSpPr txBox="1"/>
          <p:nvPr/>
        </p:nvSpPr>
        <p:spPr>
          <a:xfrm>
            <a:off x="0" y="-11328"/>
            <a:ext cx="9178200" cy="885599"/>
          </a:xfrm>
          <a:prstGeom prst="rect">
            <a:avLst/>
          </a:prstGeom>
          <a:solidFill>
            <a:srgbClr val="000000"/>
          </a:solidFill>
        </p:spPr>
        <p:txBody>
          <a:bodyPr lIns="91425" tIns="91425" rIns="91425" bIns="91425" anchor="ctr" anchorCtr="0">
            <a:noAutofit/>
          </a:bodyPr>
          <a:lstStyle/>
          <a:p>
            <a:pPr lvl="0" algn="r" rtl="0">
              <a:buNone/>
            </a:pPr>
            <a:r>
              <a:rPr lang="en-GB" sz="2300" dirty="0">
                <a:solidFill>
                  <a:srgbClr val="CFE2F3"/>
                </a:solidFill>
                <a:latin typeface="Nothing You Could Do"/>
                <a:ea typeface="Nothing You Could Do"/>
                <a:cs typeface="Nothing You Could Do"/>
                <a:sym typeface="Nothing You Could Do"/>
              </a:rPr>
              <a:t>... deeper connections, content analysis, understanding behaviour ...</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20" y="304801"/>
            <a:ext cx="8116733" cy="6087550"/>
          </a:xfrm>
          <a:prstGeom prst="rect">
            <a:avLst/>
          </a:prstGeom>
        </p:spPr>
      </p:pic>
    </p:spTree>
    <p:extLst>
      <p:ext uri="{BB962C8B-B14F-4D97-AF65-F5344CB8AC3E}">
        <p14:creationId xmlns:p14="http://schemas.microsoft.com/office/powerpoint/2010/main" val="12510667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23C62"/>
        </a:solidFill>
        <a:effectLst/>
      </p:bgPr>
    </p:bg>
    <p:spTree>
      <p:nvGrpSpPr>
        <p:cNvPr id="1" name="Shape 71"/>
        <p:cNvGrpSpPr/>
        <p:nvPr/>
      </p:nvGrpSpPr>
      <p:grpSpPr>
        <a:xfrm>
          <a:off x="0" y="0"/>
          <a:ext cx="0" cy="0"/>
          <a:chOff x="0" y="0"/>
          <a:chExt cx="0" cy="0"/>
        </a:xfrm>
      </p:grpSpPr>
      <p:sp>
        <p:nvSpPr>
          <p:cNvPr id="72" name="Shape 72"/>
          <p:cNvSpPr/>
          <p:nvPr/>
        </p:nvSpPr>
        <p:spPr>
          <a:xfrm>
            <a:off x="4656450" y="803200"/>
            <a:ext cx="2249100" cy="5764799"/>
          </a:xfrm>
          <a:prstGeom prst="roundRect">
            <a:avLst>
              <a:gd name="adj" fmla="val 0"/>
            </a:avLst>
          </a:prstGeom>
          <a:solidFill>
            <a:srgbClr val="882A44"/>
          </a:solidFill>
          <a:ln>
            <a:noFill/>
          </a:ln>
        </p:spPr>
        <p:txBody>
          <a:bodyPr lIns="91425" tIns="91425" rIns="91425" bIns="91425" anchor="ctr" anchorCtr="0">
            <a:noAutofit/>
          </a:bodyPr>
          <a:lstStyle/>
          <a:p>
            <a:endParaRPr/>
          </a:p>
        </p:txBody>
      </p:sp>
      <p:sp>
        <p:nvSpPr>
          <p:cNvPr id="73" name="Shape 73"/>
          <p:cNvSpPr/>
          <p:nvPr/>
        </p:nvSpPr>
        <p:spPr>
          <a:xfrm>
            <a:off x="2548037" y="803200"/>
            <a:ext cx="1899900" cy="5764799"/>
          </a:xfrm>
          <a:prstGeom prst="roundRect">
            <a:avLst>
              <a:gd name="adj" fmla="val 0"/>
            </a:avLst>
          </a:prstGeom>
          <a:solidFill>
            <a:srgbClr val="882A44"/>
          </a:solidFill>
          <a:ln>
            <a:noFill/>
          </a:ln>
        </p:spPr>
        <p:txBody>
          <a:bodyPr lIns="91425" tIns="91425" rIns="91425" bIns="91425" anchor="ctr" anchorCtr="0">
            <a:noAutofit/>
          </a:bodyPr>
          <a:lstStyle/>
          <a:p>
            <a:endParaRPr/>
          </a:p>
        </p:txBody>
      </p:sp>
      <p:sp>
        <p:nvSpPr>
          <p:cNvPr id="74" name="Shape 74"/>
          <p:cNvSpPr/>
          <p:nvPr/>
        </p:nvSpPr>
        <p:spPr>
          <a:xfrm>
            <a:off x="355250" y="803200"/>
            <a:ext cx="1899900" cy="5764799"/>
          </a:xfrm>
          <a:prstGeom prst="roundRect">
            <a:avLst>
              <a:gd name="adj" fmla="val 0"/>
            </a:avLst>
          </a:prstGeom>
          <a:solidFill>
            <a:srgbClr val="882A44"/>
          </a:solidFill>
          <a:ln>
            <a:noFill/>
          </a:ln>
        </p:spPr>
        <p:txBody>
          <a:bodyPr lIns="91425" tIns="91425" rIns="91425" bIns="91425" anchor="ctr" anchorCtr="0">
            <a:noAutofit/>
          </a:bodyPr>
          <a:lstStyle/>
          <a:p>
            <a:endParaRPr/>
          </a:p>
        </p:txBody>
      </p:sp>
      <p:sp>
        <p:nvSpPr>
          <p:cNvPr id="75" name="Shape 75"/>
          <p:cNvSpPr/>
          <p:nvPr/>
        </p:nvSpPr>
        <p:spPr>
          <a:xfrm>
            <a:off x="3269863" y="100025"/>
            <a:ext cx="456274" cy="402050"/>
          </a:xfrm>
          <a:prstGeom prst="rect">
            <a:avLst/>
          </a:prstGeom>
          <a:blipFill>
            <a:blip r:embed="rId3"/>
            <a:stretch>
              <a:fillRect/>
            </a:stretch>
          </a:blipFill>
        </p:spPr>
      </p:sp>
      <p:sp>
        <p:nvSpPr>
          <p:cNvPr id="76" name="Shape 76"/>
          <p:cNvSpPr/>
          <p:nvPr/>
        </p:nvSpPr>
        <p:spPr>
          <a:xfrm>
            <a:off x="525050" y="909225"/>
            <a:ext cx="1560299" cy="548099"/>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algn="ctr">
              <a:buNone/>
            </a:pPr>
            <a:r>
              <a:rPr lang="en-GB">
                <a:solidFill>
                  <a:srgbClr val="EFEFEF"/>
                </a:solidFill>
                <a:latin typeface="Bitter"/>
                <a:ea typeface="Bitter"/>
                <a:cs typeface="Bitter"/>
                <a:sym typeface="Bitter"/>
              </a:rPr>
              <a:t>Install plugin</a:t>
            </a:r>
          </a:p>
        </p:txBody>
      </p:sp>
      <p:sp>
        <p:nvSpPr>
          <p:cNvPr id="77" name="Shape 77"/>
          <p:cNvSpPr/>
          <p:nvPr/>
        </p:nvSpPr>
        <p:spPr>
          <a:xfrm>
            <a:off x="2732575" y="909225"/>
            <a:ext cx="1560299" cy="548099"/>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Background questions</a:t>
            </a:r>
          </a:p>
        </p:txBody>
      </p:sp>
      <p:sp>
        <p:nvSpPr>
          <p:cNvPr id="78" name="Shape 78"/>
          <p:cNvSpPr/>
          <p:nvPr/>
        </p:nvSpPr>
        <p:spPr>
          <a:xfrm>
            <a:off x="4770300" y="975875"/>
            <a:ext cx="2021399" cy="456900"/>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Store responses</a:t>
            </a:r>
          </a:p>
        </p:txBody>
      </p:sp>
      <p:sp>
        <p:nvSpPr>
          <p:cNvPr id="79" name="Shape 79"/>
          <p:cNvSpPr/>
          <p:nvPr/>
        </p:nvSpPr>
        <p:spPr>
          <a:xfrm>
            <a:off x="525050" y="1848025"/>
            <a:ext cx="1560299" cy="710099"/>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Start browsing session</a:t>
            </a:r>
          </a:p>
        </p:txBody>
      </p:sp>
      <p:sp>
        <p:nvSpPr>
          <p:cNvPr id="80" name="Shape 80"/>
          <p:cNvSpPr/>
          <p:nvPr/>
        </p:nvSpPr>
        <p:spPr>
          <a:xfrm>
            <a:off x="525050" y="4614300"/>
            <a:ext cx="1560299" cy="548099"/>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Interact with CUSACK</a:t>
            </a:r>
          </a:p>
        </p:txBody>
      </p:sp>
      <p:sp>
        <p:nvSpPr>
          <p:cNvPr id="81" name="Shape 81"/>
          <p:cNvSpPr/>
          <p:nvPr/>
        </p:nvSpPr>
        <p:spPr>
          <a:xfrm>
            <a:off x="525050" y="5859500"/>
            <a:ext cx="1560299" cy="287100"/>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End session</a:t>
            </a:r>
          </a:p>
        </p:txBody>
      </p:sp>
      <p:sp>
        <p:nvSpPr>
          <p:cNvPr id="82" name="Shape 82"/>
          <p:cNvSpPr/>
          <p:nvPr/>
        </p:nvSpPr>
        <p:spPr>
          <a:xfrm>
            <a:off x="2690175" y="1929025"/>
            <a:ext cx="1560299" cy="548099"/>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Process browser data</a:t>
            </a:r>
          </a:p>
        </p:txBody>
      </p:sp>
      <p:sp>
        <p:nvSpPr>
          <p:cNvPr id="83" name="Shape 83"/>
          <p:cNvSpPr/>
          <p:nvPr/>
        </p:nvSpPr>
        <p:spPr>
          <a:xfrm>
            <a:off x="2654500" y="4657500"/>
            <a:ext cx="1602600" cy="461699"/>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Browsing questions</a:t>
            </a:r>
          </a:p>
        </p:txBody>
      </p:sp>
      <p:sp>
        <p:nvSpPr>
          <p:cNvPr id="84" name="Shape 84"/>
          <p:cNvSpPr/>
          <p:nvPr/>
        </p:nvSpPr>
        <p:spPr>
          <a:xfrm>
            <a:off x="2711425" y="5729000"/>
            <a:ext cx="1602600" cy="548099"/>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Leaving questionnaire</a:t>
            </a:r>
          </a:p>
        </p:txBody>
      </p:sp>
      <p:sp>
        <p:nvSpPr>
          <p:cNvPr id="85" name="Shape 85"/>
          <p:cNvSpPr/>
          <p:nvPr/>
        </p:nvSpPr>
        <p:spPr>
          <a:xfrm>
            <a:off x="4783800" y="1700425"/>
            <a:ext cx="1994399" cy="979499"/>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Analyze content of pages visited, topics, types, sequence, time spent, etc.</a:t>
            </a:r>
          </a:p>
        </p:txBody>
      </p:sp>
      <p:sp>
        <p:nvSpPr>
          <p:cNvPr id="86" name="Shape 86"/>
          <p:cNvSpPr/>
          <p:nvPr/>
        </p:nvSpPr>
        <p:spPr>
          <a:xfrm>
            <a:off x="4783800" y="3127700"/>
            <a:ext cx="1994399" cy="287100"/>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Classify activity</a:t>
            </a:r>
          </a:p>
        </p:txBody>
      </p:sp>
      <p:sp>
        <p:nvSpPr>
          <p:cNvPr id="87" name="Shape 87"/>
          <p:cNvSpPr/>
          <p:nvPr/>
        </p:nvSpPr>
        <p:spPr>
          <a:xfrm>
            <a:off x="4770300" y="3876562"/>
            <a:ext cx="2021399" cy="653999"/>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Store quantitative and qualitative information</a:t>
            </a:r>
          </a:p>
        </p:txBody>
      </p:sp>
      <p:sp>
        <p:nvSpPr>
          <p:cNvPr id="88" name="Shape 88"/>
          <p:cNvSpPr/>
          <p:nvPr/>
        </p:nvSpPr>
        <p:spPr>
          <a:xfrm>
            <a:off x="4770300" y="5246125"/>
            <a:ext cx="2021399" cy="555899"/>
          </a:xfrm>
          <a:prstGeom prst="roundRect">
            <a:avLst>
              <a:gd name="adj" fmla="val 0"/>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Profiling/classifying learning behaviour</a:t>
            </a:r>
          </a:p>
        </p:txBody>
      </p:sp>
      <p:sp>
        <p:nvSpPr>
          <p:cNvPr id="89" name="Shape 89"/>
          <p:cNvSpPr/>
          <p:nvPr/>
        </p:nvSpPr>
        <p:spPr>
          <a:xfrm>
            <a:off x="4783800" y="6204075"/>
            <a:ext cx="1994399" cy="235799"/>
          </a:xfrm>
          <a:prstGeom prst="roundRect">
            <a:avLst>
              <a:gd name="adj" fmla="val 16667"/>
            </a:avLst>
          </a:prstGeom>
          <a:no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Store results</a:t>
            </a:r>
          </a:p>
        </p:txBody>
      </p:sp>
      <p:sp>
        <p:nvSpPr>
          <p:cNvPr id="90" name="Shape 90"/>
          <p:cNvSpPr/>
          <p:nvPr/>
        </p:nvSpPr>
        <p:spPr>
          <a:xfrm>
            <a:off x="7269125" y="1432775"/>
            <a:ext cx="1804788" cy="1032911"/>
          </a:xfrm>
          <a:prstGeom prst="cloud">
            <a:avLst/>
          </a:prstGeom>
          <a:solidFill>
            <a:srgbClr val="882A44"/>
          </a:solidFill>
          <a:ln w="28575" cap="flat">
            <a:solidFill>
              <a:srgbClr val="EFEFEF"/>
            </a:solidFill>
            <a:prstDash val="solid"/>
            <a:round/>
            <a:headEnd type="none" w="med" len="med"/>
            <a:tailEnd type="none" w="med" len="med"/>
          </a:ln>
        </p:spPr>
        <p:txBody>
          <a:bodyPr lIns="91425" tIns="91425" rIns="91425" bIns="91425" anchor="ctr" anchorCtr="0">
            <a:noAutofit/>
          </a:bodyPr>
          <a:lstStyle/>
          <a:p>
            <a:pPr algn="ctr">
              <a:buNone/>
            </a:pPr>
            <a:r>
              <a:rPr lang="en-GB" dirty="0">
                <a:solidFill>
                  <a:srgbClr val="EFEFEF"/>
                </a:solidFill>
                <a:latin typeface="Bitter"/>
                <a:ea typeface="Bitter"/>
                <a:cs typeface="Bitter"/>
                <a:sym typeface="Bitter"/>
              </a:rPr>
              <a:t>Automatic annotation tools</a:t>
            </a:r>
          </a:p>
        </p:txBody>
      </p:sp>
      <p:cxnSp>
        <p:nvCxnSpPr>
          <p:cNvPr id="91" name="Shape 91"/>
          <p:cNvCxnSpPr>
            <a:stCxn id="76" idx="3"/>
            <a:endCxn id="77" idx="1"/>
          </p:cNvCxnSpPr>
          <p:nvPr/>
        </p:nvCxnSpPr>
        <p:spPr>
          <a:xfrm>
            <a:off x="2085349" y="1183274"/>
            <a:ext cx="647225" cy="0"/>
          </a:xfrm>
          <a:prstGeom prst="straightConnector1">
            <a:avLst/>
          </a:prstGeom>
          <a:noFill/>
          <a:ln w="38100" cap="flat">
            <a:solidFill>
              <a:srgbClr val="EFEFEF"/>
            </a:solidFill>
            <a:prstDash val="solid"/>
            <a:round/>
            <a:headEnd type="none" w="lg" len="lg"/>
            <a:tailEnd type="stealth" w="lg" len="lg"/>
          </a:ln>
        </p:spPr>
      </p:cxnSp>
      <p:cxnSp>
        <p:nvCxnSpPr>
          <p:cNvPr id="92" name="Shape 92"/>
          <p:cNvCxnSpPr>
            <a:stCxn id="77" idx="3"/>
            <a:endCxn id="78" idx="1"/>
          </p:cNvCxnSpPr>
          <p:nvPr/>
        </p:nvCxnSpPr>
        <p:spPr>
          <a:xfrm>
            <a:off x="4292874" y="1183274"/>
            <a:ext cx="477425" cy="21050"/>
          </a:xfrm>
          <a:prstGeom prst="straightConnector1">
            <a:avLst/>
          </a:prstGeom>
          <a:noFill/>
          <a:ln w="38100" cap="flat">
            <a:solidFill>
              <a:srgbClr val="EFEFEF"/>
            </a:solidFill>
            <a:prstDash val="solid"/>
            <a:round/>
            <a:headEnd type="none" w="lg" len="lg"/>
            <a:tailEnd type="stealth" w="lg" len="lg"/>
          </a:ln>
        </p:spPr>
      </p:cxnSp>
      <p:cxnSp>
        <p:nvCxnSpPr>
          <p:cNvPr id="93" name="Shape 93"/>
          <p:cNvCxnSpPr>
            <a:stCxn id="76" idx="2"/>
            <a:endCxn id="79" idx="0"/>
          </p:cNvCxnSpPr>
          <p:nvPr/>
        </p:nvCxnSpPr>
        <p:spPr>
          <a:xfrm>
            <a:off x="1305199" y="1457324"/>
            <a:ext cx="0" cy="390700"/>
          </a:xfrm>
          <a:prstGeom prst="straightConnector1">
            <a:avLst/>
          </a:prstGeom>
          <a:noFill/>
          <a:ln w="38100" cap="flat">
            <a:solidFill>
              <a:srgbClr val="EFEFEF"/>
            </a:solidFill>
            <a:prstDash val="solid"/>
            <a:round/>
            <a:headEnd type="none" w="lg" len="lg"/>
            <a:tailEnd type="stealth" w="lg" len="lg"/>
          </a:ln>
        </p:spPr>
      </p:cxnSp>
      <p:cxnSp>
        <p:nvCxnSpPr>
          <p:cNvPr id="94" name="Shape 94"/>
          <p:cNvCxnSpPr>
            <a:stCxn id="79" idx="3"/>
            <a:endCxn id="82" idx="1"/>
          </p:cNvCxnSpPr>
          <p:nvPr/>
        </p:nvCxnSpPr>
        <p:spPr>
          <a:xfrm rot="10800000" flipH="1">
            <a:off x="2085349" y="2203074"/>
            <a:ext cx="604825" cy="0"/>
          </a:xfrm>
          <a:prstGeom prst="straightConnector1">
            <a:avLst/>
          </a:prstGeom>
          <a:noFill/>
          <a:ln w="38100" cap="flat">
            <a:solidFill>
              <a:srgbClr val="EFEFEF"/>
            </a:solidFill>
            <a:prstDash val="solid"/>
            <a:round/>
            <a:headEnd type="none" w="lg" len="lg"/>
            <a:tailEnd type="stealth" w="lg" len="lg"/>
          </a:ln>
        </p:spPr>
      </p:cxnSp>
      <p:cxnSp>
        <p:nvCxnSpPr>
          <p:cNvPr id="95" name="Shape 95"/>
          <p:cNvCxnSpPr>
            <a:stCxn id="82" idx="3"/>
            <a:endCxn id="85" idx="1"/>
          </p:cNvCxnSpPr>
          <p:nvPr/>
        </p:nvCxnSpPr>
        <p:spPr>
          <a:xfrm rot="10800000" flipH="1">
            <a:off x="4250474" y="2190174"/>
            <a:ext cx="533325" cy="12899"/>
          </a:xfrm>
          <a:prstGeom prst="straightConnector1">
            <a:avLst/>
          </a:prstGeom>
          <a:noFill/>
          <a:ln w="38100" cap="flat">
            <a:solidFill>
              <a:srgbClr val="EFEFEF"/>
            </a:solidFill>
            <a:prstDash val="solid"/>
            <a:round/>
            <a:headEnd type="none" w="lg" len="lg"/>
            <a:tailEnd type="stealth" w="lg" len="lg"/>
          </a:ln>
        </p:spPr>
      </p:cxnSp>
      <p:cxnSp>
        <p:nvCxnSpPr>
          <p:cNvPr id="96" name="Shape 96"/>
          <p:cNvCxnSpPr>
            <a:stCxn id="85" idx="2"/>
            <a:endCxn id="86" idx="0"/>
          </p:cNvCxnSpPr>
          <p:nvPr/>
        </p:nvCxnSpPr>
        <p:spPr>
          <a:xfrm>
            <a:off x="5780999" y="2679924"/>
            <a:ext cx="0" cy="447775"/>
          </a:xfrm>
          <a:prstGeom prst="straightConnector1">
            <a:avLst/>
          </a:prstGeom>
          <a:noFill/>
          <a:ln w="28575" cap="flat">
            <a:solidFill>
              <a:srgbClr val="EFEFEF"/>
            </a:solidFill>
            <a:prstDash val="solid"/>
            <a:round/>
            <a:headEnd type="triangle" w="lg" len="lg"/>
            <a:tailEnd type="triangle" w="lg" len="lg"/>
          </a:ln>
        </p:spPr>
      </p:cxnSp>
      <p:cxnSp>
        <p:nvCxnSpPr>
          <p:cNvPr id="97" name="Shape 97"/>
          <p:cNvCxnSpPr>
            <a:stCxn id="86" idx="2"/>
            <a:endCxn id="87" idx="0"/>
          </p:cNvCxnSpPr>
          <p:nvPr/>
        </p:nvCxnSpPr>
        <p:spPr>
          <a:xfrm>
            <a:off x="5780999" y="3414800"/>
            <a:ext cx="0" cy="461762"/>
          </a:xfrm>
          <a:prstGeom prst="straightConnector1">
            <a:avLst/>
          </a:prstGeom>
          <a:noFill/>
          <a:ln w="28575" cap="flat">
            <a:solidFill>
              <a:srgbClr val="EFEFEF"/>
            </a:solidFill>
            <a:prstDash val="solid"/>
            <a:round/>
            <a:headEnd type="triangle" w="lg" len="lg"/>
            <a:tailEnd type="triangle" w="lg" len="lg"/>
          </a:ln>
        </p:spPr>
      </p:cxnSp>
      <p:cxnSp>
        <p:nvCxnSpPr>
          <p:cNvPr id="98" name="Shape 98"/>
          <p:cNvCxnSpPr>
            <a:stCxn id="88" idx="2"/>
            <a:endCxn id="89" idx="0"/>
          </p:cNvCxnSpPr>
          <p:nvPr/>
        </p:nvCxnSpPr>
        <p:spPr>
          <a:xfrm flipH="1">
            <a:off x="5780999" y="5802024"/>
            <a:ext cx="0" cy="402050"/>
          </a:xfrm>
          <a:prstGeom prst="straightConnector1">
            <a:avLst/>
          </a:prstGeom>
          <a:noFill/>
          <a:ln w="38100" cap="flat">
            <a:solidFill>
              <a:srgbClr val="EFEFEF"/>
            </a:solidFill>
            <a:prstDash val="solid"/>
            <a:round/>
            <a:headEnd type="none" w="lg" len="lg"/>
            <a:tailEnd type="stealth" w="lg" len="lg"/>
          </a:ln>
        </p:spPr>
      </p:cxnSp>
      <p:cxnSp>
        <p:nvCxnSpPr>
          <p:cNvPr id="99" name="Shape 99"/>
          <p:cNvCxnSpPr>
            <a:stCxn id="85" idx="3"/>
            <a:endCxn id="90" idx="2"/>
          </p:cNvCxnSpPr>
          <p:nvPr/>
        </p:nvCxnSpPr>
        <p:spPr>
          <a:xfrm rot="10800000" flipH="1">
            <a:off x="6778199" y="1949230"/>
            <a:ext cx="496523" cy="240944"/>
          </a:xfrm>
          <a:prstGeom prst="straightConnector1">
            <a:avLst/>
          </a:prstGeom>
          <a:noFill/>
          <a:ln w="28575" cap="flat">
            <a:solidFill>
              <a:srgbClr val="EFEFEF"/>
            </a:solidFill>
            <a:prstDash val="solid"/>
            <a:round/>
            <a:headEnd type="triangle" w="lg" len="lg"/>
            <a:tailEnd type="triangle" w="lg" len="lg"/>
          </a:ln>
        </p:spPr>
      </p:cxnSp>
      <p:sp>
        <p:nvSpPr>
          <p:cNvPr id="100" name="Shape 100"/>
          <p:cNvSpPr/>
          <p:nvPr/>
        </p:nvSpPr>
        <p:spPr>
          <a:xfrm>
            <a:off x="7269112" y="3236060"/>
            <a:ext cx="1705872" cy="1321242"/>
          </a:xfrm>
          <a:prstGeom prst="cloud">
            <a:avLst/>
          </a:prstGeom>
          <a:solidFill>
            <a:srgbClr val="882A44"/>
          </a:solid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dirty="0" smtClean="0">
                <a:solidFill>
                  <a:srgbClr val="EFEFEF"/>
                </a:solidFill>
                <a:latin typeface="Bitter"/>
                <a:ea typeface="Bitter"/>
                <a:cs typeface="Bitter"/>
                <a:sym typeface="Bitter"/>
              </a:rPr>
              <a:t>LOD:</a:t>
            </a:r>
          </a:p>
          <a:p>
            <a:pPr lvl="0" algn="ctr" rtl="0">
              <a:buNone/>
            </a:pPr>
            <a:r>
              <a:rPr lang="en-GB" dirty="0" err="1" smtClean="0">
                <a:solidFill>
                  <a:srgbClr val="EFEFEF"/>
                </a:solidFill>
                <a:latin typeface="Bitter"/>
                <a:ea typeface="Bitter"/>
                <a:cs typeface="Bitter"/>
                <a:sym typeface="Bitter"/>
              </a:rPr>
              <a:t>DBpedia</a:t>
            </a:r>
            <a:r>
              <a:rPr lang="en-GB" dirty="0" smtClean="0">
                <a:solidFill>
                  <a:srgbClr val="EFEFEF"/>
                </a:solidFill>
                <a:latin typeface="Bitter"/>
                <a:ea typeface="Bitter"/>
                <a:cs typeface="Bitter"/>
                <a:sym typeface="Bitter"/>
              </a:rPr>
              <a:t>, Freebase,</a:t>
            </a:r>
          </a:p>
          <a:p>
            <a:pPr lvl="0" algn="ctr" rtl="0">
              <a:buNone/>
            </a:pPr>
            <a:r>
              <a:rPr lang="en-GB" dirty="0" smtClean="0">
                <a:solidFill>
                  <a:srgbClr val="EFEFEF"/>
                </a:solidFill>
                <a:latin typeface="Bitter"/>
                <a:ea typeface="Bitter"/>
                <a:cs typeface="Bitter"/>
                <a:sym typeface="Bitter"/>
              </a:rPr>
              <a:t>LMDB</a:t>
            </a:r>
            <a:endParaRPr lang="en-GB" dirty="0">
              <a:solidFill>
                <a:srgbClr val="EFEFEF"/>
              </a:solidFill>
              <a:latin typeface="Bitter"/>
              <a:ea typeface="Bitter"/>
              <a:cs typeface="Bitter"/>
              <a:sym typeface="Bitter"/>
            </a:endParaRPr>
          </a:p>
        </p:txBody>
      </p:sp>
      <p:sp>
        <p:nvSpPr>
          <p:cNvPr id="101" name="Shape 101"/>
          <p:cNvSpPr/>
          <p:nvPr/>
        </p:nvSpPr>
        <p:spPr>
          <a:xfrm>
            <a:off x="7269125" y="5115494"/>
            <a:ext cx="1705859" cy="1032911"/>
          </a:xfrm>
          <a:prstGeom prst="cloud">
            <a:avLst/>
          </a:prstGeom>
          <a:solidFill>
            <a:srgbClr val="882A44"/>
          </a:solidFill>
          <a:ln w="28575" cap="flat">
            <a:solidFill>
              <a:srgbClr val="EFEFEF"/>
            </a:solidFill>
            <a:prstDash val="solid"/>
            <a:round/>
            <a:headEnd type="none" w="med" len="med"/>
            <a:tailEnd type="none" w="med" len="med"/>
          </a:ln>
        </p:spPr>
        <p:txBody>
          <a:bodyPr lIns="91425" tIns="91425" rIns="91425" bIns="91425" anchor="ctr" anchorCtr="0">
            <a:noAutofit/>
          </a:bodyPr>
          <a:lstStyle/>
          <a:p>
            <a:pPr lvl="0" algn="ctr" rtl="0">
              <a:buNone/>
            </a:pPr>
            <a:r>
              <a:rPr lang="en-GB">
                <a:solidFill>
                  <a:srgbClr val="EFEFEF"/>
                </a:solidFill>
                <a:latin typeface="Bitter"/>
                <a:ea typeface="Bitter"/>
                <a:cs typeface="Bitter"/>
                <a:sym typeface="Bitter"/>
              </a:rPr>
              <a:t>Workout what this all means!</a:t>
            </a:r>
          </a:p>
        </p:txBody>
      </p:sp>
      <p:cxnSp>
        <p:nvCxnSpPr>
          <p:cNvPr id="102" name="Shape 102"/>
          <p:cNvCxnSpPr>
            <a:stCxn id="86" idx="3"/>
            <a:endCxn id="100" idx="2"/>
          </p:cNvCxnSpPr>
          <p:nvPr/>
        </p:nvCxnSpPr>
        <p:spPr>
          <a:xfrm>
            <a:off x="6778199" y="3271250"/>
            <a:ext cx="496204" cy="625431"/>
          </a:xfrm>
          <a:prstGeom prst="straightConnector1">
            <a:avLst/>
          </a:prstGeom>
          <a:noFill/>
          <a:ln w="28575" cap="flat">
            <a:solidFill>
              <a:srgbClr val="EFEFEF"/>
            </a:solidFill>
            <a:prstDash val="solid"/>
            <a:round/>
            <a:headEnd type="triangle" w="lg" len="lg"/>
            <a:tailEnd type="triangle" w="lg" len="lg"/>
          </a:ln>
        </p:spPr>
      </p:cxnSp>
      <p:cxnSp>
        <p:nvCxnSpPr>
          <p:cNvPr id="103" name="Shape 103"/>
          <p:cNvCxnSpPr>
            <a:stCxn id="87" idx="3"/>
            <a:endCxn id="101" idx="2"/>
          </p:cNvCxnSpPr>
          <p:nvPr/>
        </p:nvCxnSpPr>
        <p:spPr>
          <a:xfrm>
            <a:off x="6791699" y="4203562"/>
            <a:ext cx="482717" cy="1428388"/>
          </a:xfrm>
          <a:prstGeom prst="straightConnector1">
            <a:avLst/>
          </a:prstGeom>
          <a:noFill/>
          <a:ln w="38100" cap="flat">
            <a:solidFill>
              <a:srgbClr val="EFEFEF"/>
            </a:solidFill>
            <a:prstDash val="solid"/>
            <a:round/>
            <a:headEnd type="none" w="lg" len="lg"/>
            <a:tailEnd type="stealth" w="lg" len="lg"/>
          </a:ln>
        </p:spPr>
      </p:cxnSp>
      <p:cxnSp>
        <p:nvCxnSpPr>
          <p:cNvPr id="104" name="Shape 104"/>
          <p:cNvCxnSpPr>
            <a:stCxn id="89" idx="3"/>
            <a:endCxn id="101" idx="2"/>
          </p:cNvCxnSpPr>
          <p:nvPr/>
        </p:nvCxnSpPr>
        <p:spPr>
          <a:xfrm flipV="1">
            <a:off x="6778199" y="5631950"/>
            <a:ext cx="496217" cy="690025"/>
          </a:xfrm>
          <a:prstGeom prst="straightConnector1">
            <a:avLst/>
          </a:prstGeom>
          <a:noFill/>
          <a:ln w="38100" cap="flat">
            <a:solidFill>
              <a:srgbClr val="EFEFEF"/>
            </a:solidFill>
            <a:prstDash val="solid"/>
            <a:round/>
            <a:headEnd type="none" w="lg" len="lg"/>
            <a:tailEnd type="stealth" w="lg" len="lg"/>
          </a:ln>
        </p:spPr>
      </p:cxnSp>
      <p:cxnSp>
        <p:nvCxnSpPr>
          <p:cNvPr id="105" name="Shape 105"/>
          <p:cNvCxnSpPr>
            <a:stCxn id="79" idx="2"/>
            <a:endCxn id="80" idx="0"/>
          </p:cNvCxnSpPr>
          <p:nvPr/>
        </p:nvCxnSpPr>
        <p:spPr>
          <a:xfrm>
            <a:off x="1305199" y="2558124"/>
            <a:ext cx="0" cy="2056175"/>
          </a:xfrm>
          <a:prstGeom prst="straightConnector1">
            <a:avLst/>
          </a:prstGeom>
          <a:noFill/>
          <a:ln w="38100" cap="flat">
            <a:solidFill>
              <a:srgbClr val="EFEFEF"/>
            </a:solidFill>
            <a:prstDash val="solid"/>
            <a:round/>
            <a:headEnd type="none" w="lg" len="lg"/>
            <a:tailEnd type="stealth" w="lg" len="lg"/>
          </a:ln>
        </p:spPr>
      </p:cxnSp>
      <p:cxnSp>
        <p:nvCxnSpPr>
          <p:cNvPr id="106" name="Shape 106"/>
          <p:cNvCxnSpPr>
            <a:stCxn id="107" idx="2"/>
            <a:endCxn id="83" idx="3"/>
          </p:cNvCxnSpPr>
          <p:nvPr/>
        </p:nvCxnSpPr>
        <p:spPr>
          <a:xfrm rot="10800000">
            <a:off x="4257100" y="4888349"/>
            <a:ext cx="506775" cy="0"/>
          </a:xfrm>
          <a:prstGeom prst="straightConnector1">
            <a:avLst/>
          </a:prstGeom>
          <a:noFill/>
          <a:ln w="38100" cap="flat">
            <a:solidFill>
              <a:srgbClr val="EFEFEF"/>
            </a:solidFill>
            <a:prstDash val="solid"/>
            <a:round/>
            <a:headEnd type="none" w="lg" len="lg"/>
            <a:tailEnd type="stealth" w="lg" len="lg"/>
          </a:ln>
        </p:spPr>
      </p:cxnSp>
      <p:cxnSp>
        <p:nvCxnSpPr>
          <p:cNvPr id="108" name="Shape 108"/>
          <p:cNvCxnSpPr>
            <a:stCxn id="83" idx="1"/>
            <a:endCxn id="80" idx="3"/>
          </p:cNvCxnSpPr>
          <p:nvPr/>
        </p:nvCxnSpPr>
        <p:spPr>
          <a:xfrm rot="10800000">
            <a:off x="2085349" y="4888349"/>
            <a:ext cx="569150" cy="0"/>
          </a:xfrm>
          <a:prstGeom prst="straightConnector1">
            <a:avLst/>
          </a:prstGeom>
          <a:noFill/>
          <a:ln w="38100" cap="flat">
            <a:solidFill>
              <a:srgbClr val="EFEFEF"/>
            </a:solidFill>
            <a:prstDash val="solid"/>
            <a:round/>
            <a:headEnd type="stealth" w="lg" len="lg"/>
            <a:tailEnd type="none" w="lg" len="lg"/>
          </a:ln>
        </p:spPr>
      </p:cxnSp>
      <p:cxnSp>
        <p:nvCxnSpPr>
          <p:cNvPr id="109" name="Shape 109"/>
          <p:cNvCxnSpPr>
            <a:stCxn id="80" idx="2"/>
            <a:endCxn id="81" idx="0"/>
          </p:cNvCxnSpPr>
          <p:nvPr/>
        </p:nvCxnSpPr>
        <p:spPr>
          <a:xfrm>
            <a:off x="1305199" y="5162399"/>
            <a:ext cx="0" cy="697100"/>
          </a:xfrm>
          <a:prstGeom prst="straightConnector1">
            <a:avLst/>
          </a:prstGeom>
          <a:noFill/>
          <a:ln w="38100" cap="flat">
            <a:solidFill>
              <a:srgbClr val="EFEFEF"/>
            </a:solidFill>
            <a:prstDash val="solid"/>
            <a:round/>
            <a:headEnd type="none" w="lg" len="lg"/>
            <a:tailEnd type="stealth" w="lg" len="lg"/>
          </a:ln>
        </p:spPr>
      </p:cxnSp>
      <p:cxnSp>
        <p:nvCxnSpPr>
          <p:cNvPr id="110" name="Shape 110"/>
          <p:cNvCxnSpPr>
            <a:stCxn id="84" idx="1"/>
            <a:endCxn id="81" idx="3"/>
          </p:cNvCxnSpPr>
          <p:nvPr/>
        </p:nvCxnSpPr>
        <p:spPr>
          <a:xfrm flipH="1">
            <a:off x="2085349" y="6003049"/>
            <a:ext cx="626075" cy="0"/>
          </a:xfrm>
          <a:prstGeom prst="straightConnector1">
            <a:avLst/>
          </a:prstGeom>
          <a:noFill/>
          <a:ln w="38100" cap="flat">
            <a:solidFill>
              <a:srgbClr val="EFEFEF"/>
            </a:solidFill>
            <a:prstDash val="solid"/>
            <a:round/>
            <a:headEnd type="stealth" w="lg" len="lg"/>
            <a:tailEnd type="none" w="lg" len="lg"/>
          </a:ln>
        </p:spPr>
      </p:cxnSp>
      <p:cxnSp>
        <p:nvCxnSpPr>
          <p:cNvPr id="111" name="Shape 111"/>
          <p:cNvCxnSpPr>
            <a:stCxn id="84" idx="3"/>
            <a:endCxn id="88" idx="1"/>
          </p:cNvCxnSpPr>
          <p:nvPr/>
        </p:nvCxnSpPr>
        <p:spPr>
          <a:xfrm rot="10800000" flipH="1">
            <a:off x="4314025" y="5524074"/>
            <a:ext cx="456274" cy="478975"/>
          </a:xfrm>
          <a:prstGeom prst="straightConnector1">
            <a:avLst/>
          </a:prstGeom>
          <a:noFill/>
          <a:ln w="38100" cap="flat">
            <a:solidFill>
              <a:srgbClr val="EFEFEF"/>
            </a:solidFill>
            <a:prstDash val="solid"/>
            <a:round/>
            <a:headEnd type="none" w="lg" len="lg"/>
            <a:tailEnd type="stealth" w="lg" len="lg"/>
          </a:ln>
        </p:spPr>
      </p:cxnSp>
      <p:cxnSp>
        <p:nvCxnSpPr>
          <p:cNvPr id="112" name="Shape 112"/>
          <p:cNvCxnSpPr>
            <a:stCxn id="84" idx="3"/>
            <a:endCxn id="89" idx="1"/>
          </p:cNvCxnSpPr>
          <p:nvPr/>
        </p:nvCxnSpPr>
        <p:spPr>
          <a:xfrm>
            <a:off x="4314025" y="6003049"/>
            <a:ext cx="469774" cy="318925"/>
          </a:xfrm>
          <a:prstGeom prst="straightConnector1">
            <a:avLst/>
          </a:prstGeom>
          <a:noFill/>
          <a:ln w="38100" cap="flat">
            <a:solidFill>
              <a:srgbClr val="EFEFEF"/>
            </a:solidFill>
            <a:prstDash val="solid"/>
            <a:round/>
            <a:headEnd type="none" w="lg" len="lg"/>
            <a:tailEnd type="stealth" w="lg" len="lg"/>
          </a:ln>
        </p:spPr>
      </p:cxnSp>
      <p:sp>
        <p:nvSpPr>
          <p:cNvPr id="113" name="Shape 113"/>
          <p:cNvSpPr/>
          <p:nvPr/>
        </p:nvSpPr>
        <p:spPr>
          <a:xfrm>
            <a:off x="385775" y="5649625"/>
            <a:ext cx="1804799" cy="653999"/>
          </a:xfrm>
          <a:prstGeom prst="rect">
            <a:avLst/>
          </a:prstGeom>
          <a:noFill/>
          <a:ln w="38100" cap="flat">
            <a:solidFill>
              <a:srgbClr val="EFEFEF"/>
            </a:solidFill>
            <a:prstDash val="dash"/>
            <a:round/>
            <a:headEnd type="none" w="med" len="med"/>
            <a:tailEnd type="none" w="med" len="med"/>
          </a:ln>
        </p:spPr>
        <p:txBody>
          <a:bodyPr lIns="91425" tIns="91425" rIns="91425" bIns="91425" anchor="ctr" anchorCtr="0">
            <a:noAutofit/>
          </a:bodyPr>
          <a:lstStyle/>
          <a:p>
            <a:endParaRPr/>
          </a:p>
        </p:txBody>
      </p:sp>
      <p:cxnSp>
        <p:nvCxnSpPr>
          <p:cNvPr id="114" name="Shape 114"/>
          <p:cNvCxnSpPr>
            <a:stCxn id="83" idx="3"/>
            <a:endCxn id="85" idx="1"/>
          </p:cNvCxnSpPr>
          <p:nvPr/>
        </p:nvCxnSpPr>
        <p:spPr>
          <a:xfrm rot="10800000" flipH="1">
            <a:off x="4257100" y="2190174"/>
            <a:ext cx="526699" cy="2698174"/>
          </a:xfrm>
          <a:prstGeom prst="straightConnector1">
            <a:avLst/>
          </a:prstGeom>
          <a:noFill/>
          <a:ln w="38100" cap="flat">
            <a:solidFill>
              <a:srgbClr val="EFEFEF"/>
            </a:solidFill>
            <a:prstDash val="solid"/>
            <a:round/>
            <a:headEnd type="none" w="lg" len="lg"/>
            <a:tailEnd type="stealth" w="lg" len="lg"/>
          </a:ln>
        </p:spPr>
      </p:cxnSp>
      <p:sp>
        <p:nvSpPr>
          <p:cNvPr id="115" name="Shape 115"/>
          <p:cNvSpPr txBox="1"/>
          <p:nvPr/>
        </p:nvSpPr>
        <p:spPr>
          <a:xfrm rot="-5400000">
            <a:off x="-767449" y="3439525"/>
            <a:ext cx="2010599" cy="392100"/>
          </a:xfrm>
          <a:prstGeom prst="rect">
            <a:avLst/>
          </a:prstGeom>
          <a:noFill/>
        </p:spPr>
        <p:txBody>
          <a:bodyPr lIns="91425" tIns="91425" rIns="91425" bIns="91425" anchor="t" anchorCtr="0">
            <a:noAutofit/>
          </a:bodyPr>
          <a:lstStyle/>
          <a:p>
            <a:pPr algn="ctr">
              <a:buNone/>
            </a:pPr>
            <a:r>
              <a:rPr lang="en-GB">
                <a:solidFill>
                  <a:srgbClr val="FFFFFF"/>
                </a:solidFill>
                <a:latin typeface="Bitter"/>
                <a:ea typeface="Bitter"/>
                <a:cs typeface="Bitter"/>
                <a:sym typeface="Bitter"/>
              </a:rPr>
              <a:t>Looping</a:t>
            </a:r>
          </a:p>
        </p:txBody>
      </p:sp>
      <p:sp>
        <p:nvSpPr>
          <p:cNvPr id="116" name="Shape 116"/>
          <p:cNvSpPr txBox="1"/>
          <p:nvPr/>
        </p:nvSpPr>
        <p:spPr>
          <a:xfrm rot="-5400000">
            <a:off x="-450050" y="5738124"/>
            <a:ext cx="1375800" cy="392100"/>
          </a:xfrm>
          <a:prstGeom prst="rect">
            <a:avLst/>
          </a:prstGeom>
          <a:noFill/>
        </p:spPr>
        <p:txBody>
          <a:bodyPr lIns="91425" tIns="91425" rIns="91425" bIns="91425" anchor="t" anchorCtr="0">
            <a:noAutofit/>
          </a:bodyPr>
          <a:lstStyle/>
          <a:p>
            <a:pPr lvl="0" algn="ctr" rtl="0">
              <a:buNone/>
            </a:pPr>
            <a:r>
              <a:rPr lang="en-GB" b="1">
                <a:solidFill>
                  <a:srgbClr val="FFFFFF"/>
                </a:solidFill>
              </a:rPr>
              <a:t>Sporadically</a:t>
            </a:r>
          </a:p>
        </p:txBody>
      </p:sp>
      <p:sp>
        <p:nvSpPr>
          <p:cNvPr id="117" name="Shape 117"/>
          <p:cNvSpPr txBox="1"/>
          <p:nvPr/>
        </p:nvSpPr>
        <p:spPr>
          <a:xfrm rot="-5400000">
            <a:off x="-127099" y="966799"/>
            <a:ext cx="729900" cy="392100"/>
          </a:xfrm>
          <a:prstGeom prst="rect">
            <a:avLst/>
          </a:prstGeom>
          <a:noFill/>
        </p:spPr>
        <p:txBody>
          <a:bodyPr lIns="91425" tIns="91425" rIns="91425" bIns="91425" anchor="t" anchorCtr="0">
            <a:noAutofit/>
          </a:bodyPr>
          <a:lstStyle/>
          <a:p>
            <a:pPr lvl="0" algn="ctr" rtl="0">
              <a:buNone/>
            </a:pPr>
            <a:r>
              <a:rPr lang="en-GB">
                <a:solidFill>
                  <a:srgbClr val="FFFFFF"/>
                </a:solidFill>
                <a:latin typeface="Bitter"/>
                <a:ea typeface="Bitter"/>
                <a:cs typeface="Bitter"/>
                <a:sym typeface="Bitter"/>
              </a:rPr>
              <a:t>Init.</a:t>
            </a:r>
          </a:p>
        </p:txBody>
      </p:sp>
      <p:cxnSp>
        <p:nvCxnSpPr>
          <p:cNvPr id="118" name="Shape 118"/>
          <p:cNvCxnSpPr>
            <a:stCxn id="87" idx="2"/>
            <a:endCxn id="119" idx="0"/>
          </p:cNvCxnSpPr>
          <p:nvPr/>
        </p:nvCxnSpPr>
        <p:spPr>
          <a:xfrm flipH="1">
            <a:off x="5777774" y="4530562"/>
            <a:ext cx="3225" cy="178412"/>
          </a:xfrm>
          <a:prstGeom prst="straightConnector1">
            <a:avLst/>
          </a:prstGeom>
          <a:noFill/>
          <a:ln w="28575" cap="flat">
            <a:solidFill>
              <a:srgbClr val="EFEFEF"/>
            </a:solidFill>
            <a:prstDash val="solid"/>
            <a:round/>
            <a:headEnd type="none" w="lg" len="lg"/>
            <a:tailEnd type="none" w="lg" len="lg"/>
          </a:ln>
        </p:spPr>
      </p:cxnSp>
      <p:cxnSp>
        <p:nvCxnSpPr>
          <p:cNvPr id="120" name="Shape 120"/>
          <p:cNvCxnSpPr>
            <a:stCxn id="88" idx="0"/>
            <a:endCxn id="119" idx="2"/>
          </p:cNvCxnSpPr>
          <p:nvPr/>
        </p:nvCxnSpPr>
        <p:spPr>
          <a:xfrm rot="10800000">
            <a:off x="5777774" y="5110975"/>
            <a:ext cx="3225" cy="135149"/>
          </a:xfrm>
          <a:prstGeom prst="straightConnector1">
            <a:avLst/>
          </a:prstGeom>
          <a:noFill/>
          <a:ln w="28575" cap="flat">
            <a:solidFill>
              <a:srgbClr val="EFEFEF"/>
            </a:solidFill>
            <a:prstDash val="solid"/>
            <a:round/>
            <a:headEnd type="none" w="lg" len="lg"/>
            <a:tailEnd type="none" w="lg" len="lg"/>
          </a:ln>
        </p:spPr>
      </p:cxnSp>
      <p:sp>
        <p:nvSpPr>
          <p:cNvPr id="121" name="Shape 121"/>
          <p:cNvSpPr/>
          <p:nvPr/>
        </p:nvSpPr>
        <p:spPr>
          <a:xfrm>
            <a:off x="1020672" y="100149"/>
            <a:ext cx="569149" cy="447774"/>
          </a:xfrm>
          <a:prstGeom prst="rect">
            <a:avLst/>
          </a:prstGeom>
          <a:blipFill>
            <a:blip r:embed="rId4"/>
            <a:stretch>
              <a:fillRect/>
            </a:stretch>
          </a:blipFill>
          <a:ln>
            <a:noFill/>
          </a:ln>
        </p:spPr>
      </p:sp>
      <p:sp>
        <p:nvSpPr>
          <p:cNvPr id="122" name="Shape 122"/>
          <p:cNvSpPr/>
          <p:nvPr/>
        </p:nvSpPr>
        <p:spPr>
          <a:xfrm>
            <a:off x="5581675" y="113725"/>
            <a:ext cx="392100" cy="447775"/>
          </a:xfrm>
          <a:prstGeom prst="rect">
            <a:avLst/>
          </a:prstGeom>
          <a:blipFill>
            <a:blip r:embed="rId5"/>
            <a:stretch>
              <a:fillRect/>
            </a:stretch>
          </a:blipFill>
          <a:ln>
            <a:noFill/>
          </a:ln>
        </p:spPr>
      </p:sp>
      <p:sp>
        <p:nvSpPr>
          <p:cNvPr id="123" name="Shape 123"/>
          <p:cNvSpPr/>
          <p:nvPr/>
        </p:nvSpPr>
        <p:spPr>
          <a:xfrm>
            <a:off x="396650" y="1742412"/>
            <a:ext cx="1804799" cy="3671699"/>
          </a:xfrm>
          <a:prstGeom prst="rect">
            <a:avLst/>
          </a:prstGeom>
          <a:noFill/>
          <a:ln w="38100" cap="flat">
            <a:solidFill>
              <a:srgbClr val="EFEFEF"/>
            </a:solidFill>
            <a:prstDash val="dash"/>
            <a:round/>
            <a:headEnd type="none" w="med" len="med"/>
            <a:tailEnd type="none" w="med" len="med"/>
          </a:ln>
        </p:spPr>
        <p:txBody>
          <a:bodyPr lIns="91425" tIns="91425" rIns="91425" bIns="91425" anchor="ctr" anchorCtr="0">
            <a:noAutofit/>
          </a:bodyPr>
          <a:lstStyle/>
          <a:p>
            <a:endParaRPr/>
          </a:p>
        </p:txBody>
      </p:sp>
      <p:sp>
        <p:nvSpPr>
          <p:cNvPr id="119" name="Shape 119"/>
          <p:cNvSpPr txBox="1"/>
          <p:nvPr/>
        </p:nvSpPr>
        <p:spPr>
          <a:xfrm>
            <a:off x="4780575" y="4708975"/>
            <a:ext cx="1994399" cy="402000"/>
          </a:xfrm>
          <a:prstGeom prst="rect">
            <a:avLst/>
          </a:prstGeom>
          <a:noFill/>
          <a:ln w="38100" cap="flat">
            <a:solidFill>
              <a:srgbClr val="B7B7B7"/>
            </a:solidFill>
            <a:prstDash val="solid"/>
            <a:round/>
            <a:headEnd type="none" w="med" len="med"/>
            <a:tailEnd type="none" w="med" len="med"/>
          </a:ln>
        </p:spPr>
        <p:txBody>
          <a:bodyPr lIns="91425" tIns="91425" rIns="91425" bIns="91425" anchor="t" anchorCtr="0">
            <a:noAutofit/>
          </a:bodyPr>
          <a:lstStyle/>
          <a:p>
            <a:pPr lvl="0" algn="ctr" rtl="0">
              <a:buClr>
                <a:srgbClr val="000000"/>
              </a:buClr>
              <a:buSzPct val="91666"/>
              <a:buFont typeface="Arial"/>
              <a:buNone/>
            </a:pPr>
            <a:r>
              <a:rPr lang="en-GB" sz="1200" b="1">
                <a:solidFill>
                  <a:srgbClr val="B7B7B7"/>
                </a:solidFill>
                <a:latin typeface="Bitter"/>
                <a:ea typeface="Bitter"/>
                <a:cs typeface="Bitter"/>
                <a:sym typeface="Bitter"/>
              </a:rPr>
              <a:t>If more data is needed</a:t>
            </a:r>
          </a:p>
        </p:txBody>
      </p:sp>
      <p:cxnSp>
        <p:nvCxnSpPr>
          <p:cNvPr id="124" name="Shape 124"/>
          <p:cNvCxnSpPr/>
          <p:nvPr/>
        </p:nvCxnSpPr>
        <p:spPr>
          <a:xfrm rot="10800000">
            <a:off x="2130624" y="975174"/>
            <a:ext cx="582300" cy="3900"/>
          </a:xfrm>
          <a:prstGeom prst="straightConnector1">
            <a:avLst/>
          </a:prstGeom>
          <a:noFill/>
          <a:ln w="38100" cap="flat">
            <a:solidFill>
              <a:srgbClr val="EFEFEF"/>
            </a:solidFill>
            <a:prstDash val="solid"/>
            <a:round/>
            <a:headEnd type="none" w="lg" len="lg"/>
            <a:tailEnd type="stealth" w="lg" len="lg"/>
          </a:ln>
        </p:spPr>
      </p:cxnSp>
      <p:cxnSp>
        <p:nvCxnSpPr>
          <p:cNvPr id="125" name="Shape 125"/>
          <p:cNvCxnSpPr/>
          <p:nvPr/>
        </p:nvCxnSpPr>
        <p:spPr>
          <a:xfrm rot="10800000">
            <a:off x="2054424" y="4708974"/>
            <a:ext cx="582300" cy="3900"/>
          </a:xfrm>
          <a:prstGeom prst="straightConnector1">
            <a:avLst/>
          </a:prstGeom>
          <a:noFill/>
          <a:ln w="38100" cap="flat">
            <a:solidFill>
              <a:srgbClr val="EFEFEF"/>
            </a:solidFill>
            <a:prstDash val="solid"/>
            <a:round/>
            <a:headEnd type="none" w="lg" len="lg"/>
            <a:tailEnd type="stealth" w="lg" len="lg"/>
          </a:ln>
        </p:spPr>
      </p:cxnSp>
      <p:cxnSp>
        <p:nvCxnSpPr>
          <p:cNvPr id="126" name="Shape 126"/>
          <p:cNvCxnSpPr/>
          <p:nvPr/>
        </p:nvCxnSpPr>
        <p:spPr>
          <a:xfrm rot="10800000">
            <a:off x="2130624" y="5851974"/>
            <a:ext cx="582300" cy="3900"/>
          </a:xfrm>
          <a:prstGeom prst="straightConnector1">
            <a:avLst/>
          </a:prstGeom>
          <a:noFill/>
          <a:ln w="38100" cap="flat">
            <a:solidFill>
              <a:srgbClr val="EFEFEF"/>
            </a:solidFill>
            <a:prstDash val="solid"/>
            <a:round/>
            <a:headEnd type="none" w="lg" len="lg"/>
            <a:tailEnd type="stealth" w="lg" len="lg"/>
          </a:ln>
        </p:spPr>
      </p:cxnSp>
      <p:sp>
        <p:nvSpPr>
          <p:cNvPr id="127" name="Shape 127"/>
          <p:cNvSpPr txBox="1"/>
          <p:nvPr/>
        </p:nvSpPr>
        <p:spPr>
          <a:xfrm>
            <a:off x="355300" y="509600"/>
            <a:ext cx="1899900" cy="392100"/>
          </a:xfrm>
          <a:prstGeom prst="rect">
            <a:avLst/>
          </a:prstGeom>
          <a:noFill/>
        </p:spPr>
        <p:txBody>
          <a:bodyPr lIns="91425" tIns="91425" rIns="91425" bIns="91425" anchor="t" anchorCtr="0">
            <a:noAutofit/>
          </a:bodyPr>
          <a:lstStyle/>
          <a:p>
            <a:pPr lvl="0" algn="ctr" rtl="0">
              <a:buNone/>
            </a:pPr>
            <a:r>
              <a:rPr lang="en-GB" b="1">
                <a:solidFill>
                  <a:srgbClr val="FFFFFF"/>
                </a:solidFill>
                <a:latin typeface="Bitter"/>
                <a:ea typeface="Bitter"/>
                <a:cs typeface="Bitter"/>
                <a:sym typeface="Bitter"/>
              </a:rPr>
              <a:t>User</a:t>
            </a:r>
          </a:p>
        </p:txBody>
      </p:sp>
      <p:sp>
        <p:nvSpPr>
          <p:cNvPr id="128" name="Shape 128"/>
          <p:cNvSpPr txBox="1"/>
          <p:nvPr/>
        </p:nvSpPr>
        <p:spPr>
          <a:xfrm>
            <a:off x="2548000" y="509600"/>
            <a:ext cx="1899900" cy="392100"/>
          </a:xfrm>
          <a:prstGeom prst="rect">
            <a:avLst/>
          </a:prstGeom>
          <a:noFill/>
        </p:spPr>
        <p:txBody>
          <a:bodyPr lIns="91425" tIns="91425" rIns="91425" bIns="91425" anchor="t" anchorCtr="0">
            <a:noAutofit/>
          </a:bodyPr>
          <a:lstStyle/>
          <a:p>
            <a:pPr lvl="0" algn="ctr" rtl="0">
              <a:buNone/>
            </a:pPr>
            <a:r>
              <a:rPr lang="en-GB" b="1">
                <a:solidFill>
                  <a:srgbClr val="FFFFFF"/>
                </a:solidFill>
                <a:latin typeface="Bitter"/>
                <a:ea typeface="Bitter"/>
                <a:cs typeface="Bitter"/>
                <a:sym typeface="Bitter"/>
              </a:rPr>
              <a:t>Browser Plugin</a:t>
            </a:r>
          </a:p>
        </p:txBody>
      </p:sp>
      <p:sp>
        <p:nvSpPr>
          <p:cNvPr id="129" name="Shape 129"/>
          <p:cNvSpPr txBox="1"/>
          <p:nvPr/>
        </p:nvSpPr>
        <p:spPr>
          <a:xfrm>
            <a:off x="4681600" y="509600"/>
            <a:ext cx="2223899" cy="392100"/>
          </a:xfrm>
          <a:prstGeom prst="rect">
            <a:avLst/>
          </a:prstGeom>
          <a:noFill/>
        </p:spPr>
        <p:txBody>
          <a:bodyPr lIns="91425" tIns="91425" rIns="91425" bIns="91425" anchor="t" anchorCtr="0">
            <a:noAutofit/>
          </a:bodyPr>
          <a:lstStyle/>
          <a:p>
            <a:pPr lvl="0" algn="ctr" rtl="0">
              <a:buNone/>
            </a:pPr>
            <a:r>
              <a:rPr lang="en-GB" b="1">
                <a:solidFill>
                  <a:srgbClr val="FFFFFF"/>
                </a:solidFill>
                <a:latin typeface="Bitter"/>
                <a:ea typeface="Bitter"/>
                <a:cs typeface="Bitter"/>
                <a:sym typeface="Bitter"/>
              </a:rPr>
              <a:t>Server</a:t>
            </a:r>
          </a:p>
        </p:txBody>
      </p:sp>
      <p:sp>
        <p:nvSpPr>
          <p:cNvPr id="130" name="Shape 130"/>
          <p:cNvSpPr txBox="1"/>
          <p:nvPr/>
        </p:nvSpPr>
        <p:spPr>
          <a:xfrm>
            <a:off x="6891400" y="509600"/>
            <a:ext cx="2223899" cy="392100"/>
          </a:xfrm>
          <a:prstGeom prst="rect">
            <a:avLst/>
          </a:prstGeom>
          <a:noFill/>
        </p:spPr>
        <p:txBody>
          <a:bodyPr lIns="91425" tIns="91425" rIns="91425" bIns="91425" anchor="t" anchorCtr="0">
            <a:noAutofit/>
          </a:bodyPr>
          <a:lstStyle/>
          <a:p>
            <a:pPr lvl="0" algn="ctr" rtl="0">
              <a:buNone/>
            </a:pPr>
            <a:r>
              <a:rPr lang="en-GB" b="1">
                <a:solidFill>
                  <a:srgbClr val="FFFFFF"/>
                </a:solidFill>
                <a:latin typeface="Bitter"/>
                <a:ea typeface="Bitter"/>
                <a:cs typeface="Bitter"/>
                <a:sym typeface="Bitter"/>
              </a:rPr>
              <a:t>The Rest Of The World!</a:t>
            </a: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1450" y="830312"/>
            <a:ext cx="9144000" cy="6129524"/>
          </a:xfrm>
          <a:prstGeom prst="rect">
            <a:avLst/>
          </a:prstGeom>
          <a:blipFill>
            <a:blip r:embed="rId3"/>
            <a:stretch>
              <a:fillRect/>
            </a:stretch>
          </a:blipFill>
        </p:spPr>
      </p:sp>
      <p:sp>
        <p:nvSpPr>
          <p:cNvPr id="162" name="Shape 162"/>
          <p:cNvSpPr txBox="1">
            <a:spLocks noGrp="1"/>
          </p:cNvSpPr>
          <p:nvPr>
            <p:ph type="ctrTitle"/>
          </p:nvPr>
        </p:nvSpPr>
        <p:spPr>
          <a:xfrm>
            <a:off x="0" y="802550"/>
            <a:ext cx="9214500" cy="741899"/>
          </a:xfrm>
          <a:prstGeom prst="rect">
            <a:avLst/>
          </a:prstGeom>
          <a:solidFill>
            <a:srgbClr val="CFE2F3">
              <a:alpha val="31920"/>
            </a:srgbClr>
          </a:solidFill>
        </p:spPr>
        <p:txBody>
          <a:bodyPr lIns="91425" tIns="91425" rIns="91425" bIns="91425" anchor="t" anchorCtr="0">
            <a:noAutofit/>
          </a:bodyPr>
          <a:lstStyle/>
          <a:p>
            <a:pPr lvl="0" rtl="0">
              <a:buNone/>
            </a:pPr>
            <a:r>
              <a:rPr lang="en-GB">
                <a:latin typeface="Bitter"/>
                <a:ea typeface="Bitter"/>
                <a:cs typeface="Bitter"/>
                <a:sym typeface="Bitter"/>
              </a:rPr>
              <a:t>What happens next?</a:t>
            </a:r>
          </a:p>
        </p:txBody>
      </p:sp>
      <p:sp>
        <p:nvSpPr>
          <p:cNvPr id="163" name="Shape 163"/>
          <p:cNvSpPr txBox="1"/>
          <p:nvPr/>
        </p:nvSpPr>
        <p:spPr>
          <a:xfrm>
            <a:off x="-185750" y="0"/>
            <a:ext cx="9329699" cy="840299"/>
          </a:xfrm>
          <a:prstGeom prst="rect">
            <a:avLst/>
          </a:prstGeom>
          <a:solidFill>
            <a:srgbClr val="000000"/>
          </a:solidFill>
        </p:spPr>
        <p:txBody>
          <a:bodyPr lIns="91425" tIns="91425" rIns="91425" bIns="91425" anchor="ctr" anchorCtr="0">
            <a:noAutofit/>
          </a:bodyPr>
          <a:lstStyle/>
          <a:p>
            <a:pPr lvl="0" algn="r" rtl="0">
              <a:buNone/>
            </a:pPr>
            <a:r>
              <a:rPr lang="en-GB" sz="2400">
                <a:solidFill>
                  <a:srgbClr val="CFE2F3"/>
                </a:solidFill>
                <a:latin typeface="Nothing You Could Do"/>
                <a:ea typeface="Nothing You Could Do"/>
                <a:cs typeface="Nothing You Could Do"/>
                <a:sym typeface="Nothing You Could Do"/>
              </a:rPr>
              <a:t>... future development, research, use ...</a:t>
            </a:r>
          </a:p>
        </p:txBody>
      </p:sp>
      <p:sp>
        <p:nvSpPr>
          <p:cNvPr id="6" name="TextBox 5"/>
          <p:cNvSpPr txBox="1"/>
          <p:nvPr/>
        </p:nvSpPr>
        <p:spPr>
          <a:xfrm>
            <a:off x="5903497" y="4206200"/>
            <a:ext cx="2935704" cy="2246769"/>
          </a:xfrm>
          <a:prstGeom prst="rect">
            <a:avLst/>
          </a:prstGeom>
          <a:solidFill>
            <a:srgbClr val="F2F2F2">
              <a:alpha val="20000"/>
            </a:srgbClr>
          </a:solidFill>
        </p:spPr>
        <p:txBody>
          <a:bodyPr wrap="square" rtlCol="0">
            <a:spAutoFit/>
          </a:bodyPr>
          <a:lstStyle/>
          <a:p>
            <a:pPr algn="r"/>
            <a:r>
              <a:rPr lang="en-GB" sz="2000" dirty="0" smtClean="0">
                <a:solidFill>
                  <a:schemeClr val="bg1"/>
                </a:solidFill>
                <a:latin typeface="Bitter" panose="02000000000000000000" pitchFamily="2" charset="0"/>
              </a:rPr>
              <a:t>Build a dataset</a:t>
            </a:r>
          </a:p>
          <a:p>
            <a:pPr algn="r"/>
            <a:endParaRPr lang="en-GB" sz="2000" dirty="0">
              <a:solidFill>
                <a:schemeClr val="bg1"/>
              </a:solidFill>
              <a:latin typeface="Bitter" panose="02000000000000000000" pitchFamily="2" charset="0"/>
            </a:endParaRPr>
          </a:p>
          <a:p>
            <a:pPr algn="r"/>
            <a:r>
              <a:rPr lang="en-GB" sz="2000" dirty="0" smtClean="0">
                <a:solidFill>
                  <a:schemeClr val="bg1"/>
                </a:solidFill>
                <a:latin typeface="Bitter" panose="02000000000000000000" pitchFamily="2" charset="0"/>
              </a:rPr>
              <a:t>Look </a:t>
            </a:r>
            <a:r>
              <a:rPr lang="en-GB" sz="2000" dirty="0">
                <a:solidFill>
                  <a:schemeClr val="bg1"/>
                </a:solidFill>
                <a:latin typeface="Bitter" panose="02000000000000000000" pitchFamily="2" charset="0"/>
              </a:rPr>
              <a:t>for patterns</a:t>
            </a:r>
          </a:p>
          <a:p>
            <a:pPr algn="r"/>
            <a:endParaRPr lang="en-GB" sz="2000" dirty="0">
              <a:solidFill>
                <a:schemeClr val="bg1"/>
              </a:solidFill>
              <a:latin typeface="Bitter" panose="02000000000000000000" pitchFamily="2" charset="0"/>
            </a:endParaRPr>
          </a:p>
          <a:p>
            <a:pPr algn="r"/>
            <a:r>
              <a:rPr lang="en-GB" sz="2000" dirty="0">
                <a:solidFill>
                  <a:schemeClr val="bg1"/>
                </a:solidFill>
                <a:latin typeface="Bitter" panose="02000000000000000000" pitchFamily="2" charset="0"/>
              </a:rPr>
              <a:t>Implement plugin</a:t>
            </a:r>
          </a:p>
          <a:p>
            <a:pPr algn="r"/>
            <a:endParaRPr lang="en-GB" sz="2000" dirty="0">
              <a:solidFill>
                <a:schemeClr val="bg1"/>
              </a:solidFill>
              <a:latin typeface="Bitter" panose="02000000000000000000" pitchFamily="2" charset="0"/>
            </a:endParaRPr>
          </a:p>
          <a:p>
            <a:pPr algn="r"/>
            <a:r>
              <a:rPr lang="en-GB" sz="2000" dirty="0">
                <a:solidFill>
                  <a:schemeClr val="bg1"/>
                </a:solidFill>
                <a:latin typeface="Bitter" panose="02000000000000000000" pitchFamily="2" charset="0"/>
              </a:rPr>
              <a:t>Evaluate </a:t>
            </a:r>
            <a:r>
              <a:rPr lang="en-GB" sz="2000" dirty="0" smtClean="0">
                <a:solidFill>
                  <a:schemeClr val="bg1"/>
                </a:solidFill>
                <a:latin typeface="Bitter" panose="02000000000000000000" pitchFamily="2" charset="0"/>
              </a:rPr>
              <a:t>Framework</a:t>
            </a:r>
            <a:endParaRPr lang="en-GB" sz="2000" dirty="0">
              <a:solidFill>
                <a:schemeClr val="bg1"/>
              </a:solidFill>
              <a:latin typeface="Bitter" panose="02000000000000000000" pitchFamily="2" charset="0"/>
            </a:endParaRP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hape 66"/>
          <p:cNvSpPr txBox="1">
            <a:spLocks/>
          </p:cNvSpPr>
          <p:nvPr/>
        </p:nvSpPr>
        <p:spPr>
          <a:xfrm>
            <a:off x="0" y="928390"/>
            <a:ext cx="9144000" cy="741899"/>
          </a:xfrm>
          <a:prstGeom prst="rect">
            <a:avLst/>
          </a:prstGeom>
          <a:solidFill>
            <a:srgbClr val="CFE2F3">
              <a:alpha val="71000"/>
            </a:srgbClr>
          </a:solidFill>
          <a:ln>
            <a:noFill/>
          </a:ln>
        </p:spPr>
        <p:txBody>
          <a:bodyPr lIns="91425" tIns="91425" rIns="91425" bIns="91425" anchor="t" anchorCtr="0">
            <a:noAutofit/>
          </a:bodyPr>
          <a:lstStyle>
            <a:defPPr marR="0" algn="l" rtl="0">
              <a:lnSpc>
                <a:spcPct val="100000"/>
              </a:lnSpc>
              <a:spcBef>
                <a:spcPts val="0"/>
              </a:spcBef>
              <a:spcAft>
                <a:spcPts val="0"/>
              </a:spcAft>
            </a:defPPr>
            <a:lvl1pPr marL="0" marR="0" indent="22860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L="0" marR="0" indent="22860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r>
              <a:rPr lang="en-GB" dirty="0" smtClean="0">
                <a:latin typeface="Bitter"/>
                <a:ea typeface="Bitter"/>
                <a:cs typeface="Bitter"/>
                <a:sym typeface="Bitter"/>
              </a:rPr>
              <a:t>Unexpected… right?</a:t>
            </a:r>
            <a:endParaRPr lang="en-GB" dirty="0">
              <a:latin typeface="Bitter"/>
              <a:ea typeface="Bitter"/>
              <a:cs typeface="Bitter"/>
              <a:sym typeface="Bitter"/>
            </a:endParaRPr>
          </a:p>
        </p:txBody>
      </p:sp>
    </p:spTree>
    <p:extLst>
      <p:ext uri="{BB962C8B-B14F-4D97-AF65-F5344CB8AC3E}">
        <p14:creationId xmlns:p14="http://schemas.microsoft.com/office/powerpoint/2010/main" val="328293755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0" y="840300"/>
            <a:ext cx="4889399" cy="6017699"/>
          </a:xfrm>
          <a:prstGeom prst="rect">
            <a:avLst/>
          </a:prstGeom>
        </p:spPr>
        <p:txBody>
          <a:bodyPr lIns="91425" tIns="91425" rIns="91425" bIns="91425" anchor="t" anchorCtr="0">
            <a:noAutofit/>
          </a:bodyPr>
          <a:lstStyle/>
          <a:p>
            <a:pPr marL="0" lvl="0" indent="0" rtl="0">
              <a:buNone/>
            </a:pPr>
            <a:r>
              <a:rPr lang="en-GB" sz="2200" b="1" dirty="0">
                <a:latin typeface="Nothing You Could Do"/>
                <a:ea typeface="Nothing You Could Do"/>
                <a:cs typeface="Nothing You Could Do"/>
                <a:sym typeface="Nothing You Could Do"/>
              </a:rPr>
              <a:t>Starring, written and directed by</a:t>
            </a:r>
          </a:p>
          <a:p>
            <a:pPr marL="0" lvl="0" indent="0" algn="r" rtl="0">
              <a:buNone/>
            </a:pPr>
            <a:r>
              <a:rPr lang="en-GB" sz="1400" dirty="0">
                <a:latin typeface="Bitter"/>
                <a:ea typeface="Bitter"/>
                <a:cs typeface="Bitter"/>
                <a:sym typeface="Bitter"/>
              </a:rPr>
              <a:t>Andrew Ennis</a:t>
            </a:r>
          </a:p>
          <a:p>
            <a:pPr marL="0" lvl="0" indent="0" algn="r" rtl="0">
              <a:buNone/>
            </a:pPr>
            <a:r>
              <a:rPr lang="en-GB" sz="1400" dirty="0">
                <a:latin typeface="Bitter"/>
                <a:ea typeface="Bitter"/>
                <a:cs typeface="Bitter"/>
                <a:sym typeface="Bitter"/>
              </a:rPr>
              <a:t>Amy Guy</a:t>
            </a:r>
          </a:p>
          <a:p>
            <a:pPr marL="0" lvl="0" indent="0" algn="r" rtl="0">
              <a:buNone/>
            </a:pPr>
            <a:r>
              <a:rPr lang="en-GB" sz="1400" dirty="0">
                <a:solidFill>
                  <a:srgbClr val="000000"/>
                </a:solidFill>
                <a:latin typeface="Bitter"/>
                <a:ea typeface="Bitter"/>
                <a:cs typeface="Bitter"/>
                <a:sym typeface="Bitter"/>
              </a:rPr>
              <a:t>Josef </a:t>
            </a:r>
            <a:r>
              <a:rPr lang="en-GB" sz="1400" dirty="0" err="1">
                <a:solidFill>
                  <a:srgbClr val="000000"/>
                </a:solidFill>
                <a:latin typeface="Bitter"/>
                <a:ea typeface="Bitter"/>
                <a:cs typeface="Bitter"/>
                <a:sym typeface="Bitter"/>
              </a:rPr>
              <a:t>Hardi</a:t>
            </a:r>
            <a:endParaRPr lang="en-GB" sz="1400" dirty="0">
              <a:solidFill>
                <a:srgbClr val="000000"/>
              </a:solidFill>
              <a:latin typeface="Bitter"/>
              <a:ea typeface="Bitter"/>
              <a:cs typeface="Bitter"/>
              <a:sym typeface="Bitter"/>
            </a:endParaRPr>
          </a:p>
          <a:p>
            <a:pPr marL="0" lvl="0" indent="0" algn="r" rtl="0">
              <a:buNone/>
            </a:pPr>
            <a:r>
              <a:rPr lang="en-GB" sz="1400" dirty="0">
                <a:solidFill>
                  <a:srgbClr val="000000"/>
                </a:solidFill>
                <a:latin typeface="Bitter"/>
                <a:ea typeface="Bitter"/>
                <a:cs typeface="Bitter"/>
                <a:sym typeface="Bitter"/>
              </a:rPr>
              <a:t>Oscar Peña del Rio</a:t>
            </a:r>
          </a:p>
          <a:p>
            <a:pPr marL="0" lvl="0" indent="0" rtl="0">
              <a:buClr>
                <a:srgbClr val="000000"/>
              </a:buClr>
              <a:buSzPct val="50000"/>
              <a:buNone/>
            </a:pPr>
            <a:r>
              <a:rPr lang="en-GB" sz="2200" b="1" dirty="0">
                <a:latin typeface="Nothing You Could Do"/>
                <a:ea typeface="Nothing You Could Do"/>
                <a:cs typeface="Nothing You Could Do"/>
                <a:sym typeface="Nothing You Could Do"/>
              </a:rPr>
              <a:t>Produced by</a:t>
            </a:r>
          </a:p>
          <a:p>
            <a:pPr marL="0" lvl="0" indent="0" algn="r" rtl="0">
              <a:buNone/>
            </a:pPr>
            <a:r>
              <a:rPr lang="en-GB" sz="1400" dirty="0">
                <a:latin typeface="Bitter"/>
                <a:ea typeface="Bitter"/>
                <a:cs typeface="Bitter"/>
                <a:sym typeface="Bitter"/>
              </a:rPr>
              <a:t>Valentina </a:t>
            </a:r>
            <a:r>
              <a:rPr lang="en-GB" sz="1400" dirty="0" err="1">
                <a:latin typeface="Bitter"/>
                <a:ea typeface="Bitter"/>
                <a:cs typeface="Bitter"/>
                <a:sym typeface="Bitter"/>
              </a:rPr>
              <a:t>Presutti</a:t>
            </a:r>
            <a:endParaRPr lang="en-GB" sz="1400" dirty="0">
              <a:latin typeface="Bitter"/>
              <a:ea typeface="Bitter"/>
              <a:cs typeface="Bitter"/>
              <a:sym typeface="Bitter"/>
            </a:endParaRPr>
          </a:p>
          <a:p>
            <a:pPr marL="0" lvl="0" indent="0" rtl="0">
              <a:buNone/>
            </a:pPr>
            <a:r>
              <a:rPr lang="en-GB" sz="2200" b="1" dirty="0">
                <a:latin typeface="Nothing You Could Do"/>
                <a:ea typeface="Nothing You Could Do"/>
                <a:cs typeface="Nothing You Could Do"/>
                <a:sym typeface="Nothing You Could Do"/>
              </a:rPr>
              <a:t>Featuring</a:t>
            </a:r>
          </a:p>
          <a:p>
            <a:pPr marL="0" lvl="0" indent="0" algn="r" rtl="0">
              <a:buClr>
                <a:srgbClr val="000000"/>
              </a:buClr>
              <a:buSzPct val="78571"/>
              <a:buNone/>
            </a:pPr>
            <a:r>
              <a:rPr lang="en-GB" sz="1400" dirty="0">
                <a:latin typeface="Bitter"/>
                <a:ea typeface="Bitter"/>
                <a:cs typeface="Bitter"/>
                <a:sym typeface="Bitter"/>
              </a:rPr>
              <a:t>John Cusack</a:t>
            </a:r>
          </a:p>
          <a:p>
            <a:pPr marL="0" lvl="0" indent="0" algn="r" rtl="0">
              <a:buClr>
                <a:srgbClr val="000000"/>
              </a:buClr>
              <a:buSzPct val="78571"/>
              <a:buNone/>
            </a:pPr>
            <a:r>
              <a:rPr lang="en-GB" sz="1400" dirty="0">
                <a:latin typeface="Bitter"/>
                <a:ea typeface="Bitter"/>
                <a:cs typeface="Bitter"/>
                <a:sym typeface="Bitter"/>
              </a:rPr>
              <a:t>Kate </a:t>
            </a:r>
            <a:r>
              <a:rPr lang="en-GB" sz="1400" dirty="0" err="1">
                <a:latin typeface="Bitter"/>
                <a:ea typeface="Bitter"/>
                <a:cs typeface="Bitter"/>
                <a:sym typeface="Bitter"/>
              </a:rPr>
              <a:t>Beckinsale</a:t>
            </a:r>
            <a:endParaRPr lang="en-GB" sz="1400" dirty="0">
              <a:latin typeface="Bitter"/>
              <a:ea typeface="Bitter"/>
              <a:cs typeface="Bitter"/>
              <a:sym typeface="Bitter"/>
            </a:endParaRPr>
          </a:p>
          <a:p>
            <a:pPr marL="0" lvl="0" indent="0" rtl="0">
              <a:buClr>
                <a:srgbClr val="000000"/>
              </a:buClr>
              <a:buSzPct val="50000"/>
              <a:buNone/>
            </a:pPr>
            <a:r>
              <a:rPr lang="en-GB" sz="2200" b="1" dirty="0">
                <a:latin typeface="Nothing You Could Do"/>
                <a:ea typeface="Nothing You Could Do"/>
                <a:cs typeface="Nothing You Could Do"/>
                <a:sym typeface="Nothing You Could Do"/>
              </a:rPr>
              <a:t>Assisted </a:t>
            </a:r>
            <a:r>
              <a:rPr lang="en-GB" sz="2200" b="1" dirty="0" smtClean="0">
                <a:latin typeface="Nothing You Could Do"/>
                <a:ea typeface="Nothing You Could Do"/>
                <a:cs typeface="Nothing You Could Do"/>
                <a:sym typeface="Nothing You Could Do"/>
              </a:rPr>
              <a:t>by</a:t>
            </a:r>
          </a:p>
          <a:p>
            <a:pPr marL="0" indent="0">
              <a:buNone/>
            </a:pPr>
            <a:r>
              <a:rPr lang="en-GB" sz="1400" dirty="0"/>
              <a:t>Akiyama, Takayuki, </a:t>
            </a:r>
            <a:r>
              <a:rPr lang="en-GB" sz="1400" dirty="0" err="1"/>
              <a:t>Kiyohiro</a:t>
            </a:r>
            <a:r>
              <a:rPr lang="en-GB" sz="1400" dirty="0"/>
              <a:t> </a:t>
            </a:r>
            <a:r>
              <a:rPr lang="en-GB" sz="1400" dirty="0" err="1"/>
              <a:t>Obara</a:t>
            </a:r>
            <a:r>
              <a:rPr lang="en-GB" sz="1400" dirty="0"/>
              <a:t>, and Masaaki </a:t>
            </a:r>
            <a:r>
              <a:rPr lang="en-GB" sz="1400" dirty="0" err="1"/>
              <a:t>Tanizaki</a:t>
            </a:r>
            <a:r>
              <a:rPr lang="en-GB" sz="1400" dirty="0"/>
              <a:t>. "Proposal and evaluation of serendipitous recommendation method using general unexpectedness." </a:t>
            </a:r>
            <a:r>
              <a:rPr lang="en-GB" sz="1400" i="1" dirty="0"/>
              <a:t>Workshop on the Practical Use of Recommender Systems, Algorithms and Technologies (PRSAT 2010)</a:t>
            </a:r>
            <a:r>
              <a:rPr lang="en-GB" sz="1400" dirty="0"/>
              <a:t>. 2010.</a:t>
            </a:r>
          </a:p>
          <a:p>
            <a:pPr marL="0" indent="0">
              <a:buNone/>
            </a:pPr>
            <a:r>
              <a:rPr lang="en-GB" sz="1400" dirty="0" err="1"/>
              <a:t>McBirnie</a:t>
            </a:r>
            <a:r>
              <a:rPr lang="en-GB" sz="1400" dirty="0"/>
              <a:t>, A. "A Descriptive Profile of Process in Serendipity: A Narrative and Network Study of Information Behaviour in Context", PhD thesis, Aberystwyth University, Aberystwyth (2012).</a:t>
            </a:r>
          </a:p>
          <a:p>
            <a:pPr marL="0" indent="0">
              <a:buNone/>
            </a:pPr>
            <a:r>
              <a:rPr lang="en-GB" sz="1400" dirty="0" err="1"/>
              <a:t>McCay-Peet</a:t>
            </a:r>
            <a:r>
              <a:rPr lang="en-GB" sz="1400" dirty="0"/>
              <a:t>, Lori, and Elaine G. Toms. "Measuring the dimensions of serendipity in digital environments." </a:t>
            </a:r>
            <a:r>
              <a:rPr lang="en-GB" sz="1400" i="1" dirty="0"/>
              <a:t>Information Research</a:t>
            </a:r>
            <a:r>
              <a:rPr lang="en-GB" sz="1400" dirty="0"/>
              <a:t> 16.3 (2011): 16-3.</a:t>
            </a:r>
          </a:p>
          <a:p>
            <a:pPr marL="0" indent="0">
              <a:buNone/>
            </a:pPr>
            <a:r>
              <a:rPr lang="en-GB" sz="1400" dirty="0" err="1"/>
              <a:t>Ge</a:t>
            </a:r>
            <a:r>
              <a:rPr lang="en-GB" sz="1400" dirty="0"/>
              <a:t>, </a:t>
            </a:r>
            <a:r>
              <a:rPr lang="en-GB" sz="1400" dirty="0" err="1"/>
              <a:t>Mouzhi</a:t>
            </a:r>
            <a:r>
              <a:rPr lang="en-GB" sz="1400" dirty="0"/>
              <a:t>, Carla Delgado-</a:t>
            </a:r>
            <a:r>
              <a:rPr lang="en-GB" sz="1400" dirty="0" err="1"/>
              <a:t>Battenfeld</a:t>
            </a:r>
            <a:r>
              <a:rPr lang="en-GB" sz="1400" dirty="0"/>
              <a:t>, and </a:t>
            </a:r>
            <a:r>
              <a:rPr lang="en-GB" sz="1400" dirty="0" err="1"/>
              <a:t>Dietmar</a:t>
            </a:r>
            <a:r>
              <a:rPr lang="en-GB" sz="1400" dirty="0"/>
              <a:t> </a:t>
            </a:r>
            <a:r>
              <a:rPr lang="en-GB" sz="1400" dirty="0" err="1"/>
              <a:t>Jannach</a:t>
            </a:r>
            <a:r>
              <a:rPr lang="en-GB" sz="1400" dirty="0"/>
              <a:t>. "Beyond accuracy: evaluating recommender systems by coverage and </a:t>
            </a:r>
            <a:r>
              <a:rPr lang="en-GB" sz="1400" dirty="0" err="1"/>
              <a:t>serendipity."</a:t>
            </a:r>
            <a:r>
              <a:rPr lang="en-GB" sz="1400" i="1" dirty="0" err="1"/>
              <a:t>Proceedings</a:t>
            </a:r>
            <a:r>
              <a:rPr lang="en-GB" sz="1400" i="1" dirty="0"/>
              <a:t> of the fourth ACM conference on Recommender systems</a:t>
            </a:r>
            <a:r>
              <a:rPr lang="en-GB" sz="1400" dirty="0"/>
              <a:t>. ACM, 2010.</a:t>
            </a:r>
          </a:p>
          <a:p>
            <a:pPr marL="0" indent="0">
              <a:buNone/>
            </a:pPr>
            <a:r>
              <a:rPr lang="en-GB" sz="1400" dirty="0" err="1"/>
              <a:t>Bogers</a:t>
            </a:r>
            <a:r>
              <a:rPr lang="en-GB" sz="1400" dirty="0"/>
              <a:t>, </a:t>
            </a:r>
            <a:r>
              <a:rPr lang="en-GB" sz="1400" dirty="0" err="1"/>
              <a:t>Toine</a:t>
            </a:r>
            <a:r>
              <a:rPr lang="en-GB" sz="1400" dirty="0"/>
              <a:t>, Rune </a:t>
            </a:r>
            <a:r>
              <a:rPr lang="en-GB" sz="1400" dirty="0" err="1"/>
              <a:t>Rosenborg</a:t>
            </a:r>
            <a:r>
              <a:rPr lang="en-GB" sz="1400" dirty="0"/>
              <a:t> Rasmussen, and Louis Sebastian Bo Jensen. "Measuring Serendipity in the Lab: The Effects of Priming and Monitoring." (2013): 703-706.</a:t>
            </a:r>
          </a:p>
          <a:p>
            <a:pPr marL="0" indent="0">
              <a:buNone/>
            </a:pPr>
            <a:r>
              <a:rPr lang="en-GB" sz="1400" dirty="0"/>
              <a:t>Alani, </a:t>
            </a:r>
            <a:r>
              <a:rPr lang="en-GB" sz="1400" dirty="0" err="1"/>
              <a:t>Harith</a:t>
            </a:r>
            <a:r>
              <a:rPr lang="en-GB" sz="1400" dirty="0"/>
              <a:t>, et al. "Mining for Social Serendipity."</a:t>
            </a:r>
          </a:p>
          <a:p>
            <a:pPr marL="0" indent="0">
              <a:buNone/>
            </a:pPr>
            <a:r>
              <a:rPr lang="en-GB" sz="1400" dirty="0" err="1"/>
              <a:t>McCay-Peet</a:t>
            </a:r>
            <a:r>
              <a:rPr lang="en-GB" sz="1400" dirty="0"/>
              <a:t>, Lori, and Elaine G. Toms. "Proposed Facets of the Serendipitous Digital Environment."</a:t>
            </a:r>
          </a:p>
          <a:p>
            <a:pPr marL="0" indent="0">
              <a:buNone/>
            </a:pPr>
            <a:r>
              <a:rPr lang="en-GB" sz="1400" dirty="0"/>
              <a:t>André, Paul, Jaime </a:t>
            </a:r>
            <a:r>
              <a:rPr lang="en-GB" sz="1400" dirty="0" err="1"/>
              <a:t>Teevan</a:t>
            </a:r>
            <a:r>
              <a:rPr lang="en-GB" sz="1400" dirty="0"/>
              <a:t>, and Susan T. </a:t>
            </a:r>
            <a:r>
              <a:rPr lang="en-GB" sz="1400" dirty="0" err="1"/>
              <a:t>Dumais</a:t>
            </a:r>
            <a:r>
              <a:rPr lang="en-GB" sz="1400" dirty="0"/>
              <a:t>. "Discovery is never by chance: designing for (un) serendipity." Proceedings of the seventh ACM conference on Creativity and cognition. ACM, 2009.</a:t>
            </a:r>
          </a:p>
          <a:p>
            <a:pPr marL="0" indent="0">
              <a:buNone/>
            </a:pPr>
            <a:r>
              <a:rPr lang="en-GB" sz="1400" dirty="0"/>
              <a:t>Burke, Robin. "Hybrid recommender systems: Survey and experiments." User </a:t>
            </a:r>
            <a:r>
              <a:rPr lang="en-GB" sz="1400" dirty="0" err="1"/>
              <a:t>modeling</a:t>
            </a:r>
            <a:r>
              <a:rPr lang="en-GB" sz="1400" dirty="0"/>
              <a:t> and user-adapted interaction 12.4 (2002): 331-370.</a:t>
            </a:r>
          </a:p>
          <a:p>
            <a:pPr marL="0" indent="0">
              <a:buNone/>
            </a:pPr>
            <a:r>
              <a:rPr lang="en-GB" sz="1400" dirty="0"/>
              <a:t>Campos, José, and Antonio Dias de </a:t>
            </a:r>
            <a:r>
              <a:rPr lang="en-GB" sz="1400" dirty="0" err="1"/>
              <a:t>Figueiredo</a:t>
            </a:r>
            <a:r>
              <a:rPr lang="en-GB" sz="1400" dirty="0"/>
              <a:t>. "Searching the unsearchable: Inducing serendipitous insights." Proceedings of the Workshop Program at the Fourth International Conference on Case-Based Reasoning, ICCBR. 2001.</a:t>
            </a:r>
          </a:p>
          <a:p>
            <a:pPr marL="0" indent="0">
              <a:buNone/>
            </a:pPr>
            <a:r>
              <a:rPr lang="en-GB" sz="1400" dirty="0"/>
              <a:t>De </a:t>
            </a:r>
            <a:r>
              <a:rPr lang="en-GB" sz="1400" dirty="0" err="1"/>
              <a:t>Bruijn</a:t>
            </a:r>
            <a:r>
              <a:rPr lang="en-GB" sz="1400" dirty="0"/>
              <a:t>, Oscar, and Robert Spence. "A new framework for theory-based interaction design applied to serendipitous information retrieval." ACM Transactions on Computer-Human Interaction (TOCHI) 15.1 (2008): 5.</a:t>
            </a:r>
          </a:p>
          <a:p>
            <a:pPr marL="0" indent="0">
              <a:buNone/>
            </a:pPr>
            <a:r>
              <a:rPr lang="en-GB" sz="1400" dirty="0"/>
              <a:t>Foster, Allen, and Nigel Ford. "Serendipity and information seeking: an empirical study." Journal of Documentation 59.3 (2003): 321-340</a:t>
            </a:r>
            <a:r>
              <a:rPr lang="en-GB" sz="1400" dirty="0" smtClean="0"/>
              <a:t>.</a:t>
            </a:r>
          </a:p>
          <a:p>
            <a:pPr marL="0" indent="0">
              <a:buNone/>
            </a:pPr>
            <a:endParaRPr lang="en-GB" sz="1400" dirty="0"/>
          </a:p>
          <a:p>
            <a:pPr marL="0" indent="0">
              <a:buNone/>
            </a:pPr>
            <a:endParaRPr lang="en-GB" sz="1400" dirty="0" smtClean="0"/>
          </a:p>
          <a:p>
            <a:pPr marL="0" indent="0">
              <a:buNone/>
            </a:pPr>
            <a:endParaRPr lang="en-GB" sz="1400" dirty="0"/>
          </a:p>
          <a:p>
            <a:pPr marL="0" indent="0">
              <a:buNone/>
            </a:pPr>
            <a:endParaRPr lang="en-GB" sz="1400" dirty="0" smtClean="0"/>
          </a:p>
          <a:p>
            <a:pPr marL="0" indent="0">
              <a:buNone/>
            </a:pPr>
            <a:endParaRPr lang="en-GB" sz="1400" dirty="0"/>
          </a:p>
          <a:p>
            <a:pPr marL="0" indent="0">
              <a:buNone/>
            </a:pPr>
            <a:endParaRPr lang="en-GB" sz="1400" dirty="0" smtClean="0"/>
          </a:p>
          <a:p>
            <a:pPr marL="0" indent="0">
              <a:buNone/>
            </a:pPr>
            <a:endParaRPr lang="en-GB" sz="1400" dirty="0"/>
          </a:p>
          <a:p>
            <a:pPr marL="0" indent="0">
              <a:buNone/>
            </a:pPr>
            <a:endParaRPr lang="en-GB" sz="1800" b="1" dirty="0" smtClean="0"/>
          </a:p>
          <a:p>
            <a:pPr marL="0" indent="0">
              <a:buNone/>
            </a:pPr>
            <a:endParaRPr lang="en-GB" sz="1800" b="1" dirty="0"/>
          </a:p>
          <a:p>
            <a:pPr marL="0" indent="0">
              <a:buNone/>
            </a:pPr>
            <a:endParaRPr lang="en-GB" sz="1800" b="1" dirty="0" smtClean="0"/>
          </a:p>
          <a:p>
            <a:pPr marL="0" indent="0">
              <a:buNone/>
            </a:pPr>
            <a:endParaRPr lang="en-GB" sz="1800" b="1" dirty="0" smtClean="0"/>
          </a:p>
          <a:p>
            <a:pPr marL="0" indent="0" algn="ctr">
              <a:buNone/>
            </a:pPr>
            <a:r>
              <a:rPr lang="en-GB" sz="1800" b="1" dirty="0" smtClean="0"/>
              <a:t>AND THEY LIVED HAPPILY EVER AFTER</a:t>
            </a:r>
            <a:endParaRPr lang="en-GB" sz="1800" b="1" dirty="0"/>
          </a:p>
        </p:txBody>
      </p:sp>
      <p:sp>
        <p:nvSpPr>
          <p:cNvPr id="169" name="Shape 169"/>
          <p:cNvSpPr/>
          <p:nvPr/>
        </p:nvSpPr>
        <p:spPr>
          <a:xfrm>
            <a:off x="4889400" y="828693"/>
            <a:ext cx="6328675" cy="6102125"/>
          </a:xfrm>
          <a:prstGeom prst="rect">
            <a:avLst/>
          </a:prstGeom>
          <a:blipFill>
            <a:blip r:embed="rId3"/>
            <a:stretch>
              <a:fillRect/>
            </a:stretch>
          </a:blipFill>
        </p:spPr>
      </p:sp>
      <p:sp>
        <p:nvSpPr>
          <p:cNvPr id="174" name="Shape 174"/>
          <p:cNvSpPr/>
          <p:nvPr/>
        </p:nvSpPr>
        <p:spPr>
          <a:xfrm>
            <a:off x="7082187" y="6286500"/>
            <a:ext cx="1943100" cy="571500"/>
          </a:xfrm>
          <a:prstGeom prst="rect">
            <a:avLst/>
          </a:prstGeom>
          <a:blipFill>
            <a:blip r:embed="rId4"/>
            <a:stretch>
              <a:fillRect/>
            </a:stretch>
          </a:blipFill>
        </p:spPr>
      </p:sp>
      <p:sp>
        <p:nvSpPr>
          <p:cNvPr id="175" name="Shape 175"/>
          <p:cNvSpPr txBox="1"/>
          <p:nvPr/>
        </p:nvSpPr>
        <p:spPr>
          <a:xfrm>
            <a:off x="-50" y="0"/>
            <a:ext cx="9144000" cy="840299"/>
          </a:xfrm>
          <a:prstGeom prst="rect">
            <a:avLst/>
          </a:prstGeom>
          <a:solidFill>
            <a:srgbClr val="000000"/>
          </a:solidFill>
        </p:spPr>
        <p:txBody>
          <a:bodyPr lIns="91425" tIns="91425" rIns="91425" bIns="91425" anchor="ctr" anchorCtr="0">
            <a:noAutofit/>
          </a:bodyPr>
          <a:lstStyle/>
          <a:p>
            <a:pPr marL="1828800" lvl="0" indent="457200" rtl="0">
              <a:buNone/>
            </a:pPr>
            <a:r>
              <a:rPr lang="en-GB" sz="2400">
                <a:solidFill>
                  <a:srgbClr val="CFE2F3"/>
                </a:solidFill>
                <a:latin typeface="Nothing You Could Do"/>
                <a:ea typeface="Nothing You Could Do"/>
                <a:cs typeface="Nothing You Could Do"/>
                <a:sym typeface="Nothing You Could Do"/>
              </a:rPr>
              <a:t>   </a:t>
            </a:r>
            <a:r>
              <a:rPr lang="en-GB" sz="2400" strike="sngStrike">
                <a:solidFill>
                  <a:srgbClr val="CFE2F3"/>
                </a:solidFill>
                <a:latin typeface="Nothing You Could Do"/>
                <a:ea typeface="Nothing You Could Do"/>
                <a:cs typeface="Nothing You Could Do"/>
                <a:sym typeface="Nothing You Could Do"/>
              </a:rPr>
              <a:t> Credits </a:t>
            </a:r>
            <a:r>
              <a:rPr lang="en-GB" sz="2400">
                <a:solidFill>
                  <a:srgbClr val="CFE2F3"/>
                </a:solidFill>
                <a:latin typeface="Bitter"/>
                <a:ea typeface="Bitter"/>
                <a:cs typeface="Bitter"/>
                <a:sym typeface="Bitter"/>
              </a:rPr>
              <a:t>References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40000" decel="5000" fill="hold" grpId="0" nodeType="withEffect">
                                  <p:stCondLst>
                                    <p:cond delay="2000"/>
                                  </p:stCondLst>
                                  <p:childTnLst>
                                    <p:animMotion origin="layout" path="M -1.11111E-6 -1.11111E-6 L -0.00069 -2.12847 " pathEditMode="relative" rAng="0" ptsTypes="AA">
                                      <p:cBhvr>
                                        <p:cTn id="6" dur="20000" fill="hold"/>
                                        <p:tgtEl>
                                          <p:spTgt spid="168"/>
                                        </p:tgtEl>
                                        <p:attrNameLst>
                                          <p:attrName>ppt_x</p:attrName>
                                          <p:attrName>ppt_y</p:attrName>
                                        </p:attrNameLst>
                                      </p:cBhvr>
                                      <p:rCtr x="-35" y="-106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sp>
        <p:nvSpPr>
          <p:cNvPr id="31" name="Shape 31"/>
          <p:cNvSpPr/>
          <p:nvPr/>
        </p:nvSpPr>
        <p:spPr>
          <a:xfrm>
            <a:off x="0" y="873151"/>
            <a:ext cx="9143998" cy="3226752"/>
          </a:xfrm>
          <a:prstGeom prst="rect">
            <a:avLst/>
          </a:prstGeom>
          <a:blipFill>
            <a:blip r:embed="rId3"/>
            <a:stretch>
              <a:fillRect/>
            </a:stretch>
          </a:blipFill>
          <a:ln>
            <a:noFill/>
          </a:ln>
        </p:spPr>
      </p:sp>
      <p:sp>
        <p:nvSpPr>
          <p:cNvPr id="32" name="Shape 32"/>
          <p:cNvSpPr txBox="1"/>
          <p:nvPr/>
        </p:nvSpPr>
        <p:spPr>
          <a:xfrm>
            <a:off x="150" y="3824753"/>
            <a:ext cx="9144000" cy="1090200"/>
          </a:xfrm>
          <a:prstGeom prst="rect">
            <a:avLst/>
          </a:prstGeom>
          <a:noFill/>
        </p:spPr>
        <p:txBody>
          <a:bodyPr lIns="91425" tIns="91425" rIns="91425" bIns="91425" anchor="t" anchorCtr="0">
            <a:noAutofit/>
          </a:bodyPr>
          <a:lstStyle/>
          <a:p>
            <a:pPr algn="ctr">
              <a:buNone/>
            </a:pPr>
            <a:r>
              <a:rPr lang="en-GB" sz="4800" b="1" dirty="0">
                <a:solidFill>
                  <a:schemeClr val="dk1"/>
                </a:solidFill>
                <a:latin typeface="Bitter"/>
                <a:ea typeface="Bitter"/>
                <a:cs typeface="Bitter"/>
                <a:sym typeface="Bitter"/>
              </a:rPr>
              <a:t>S  E  R  E  N  D  I  P  I  T  Y</a:t>
            </a:r>
          </a:p>
        </p:txBody>
      </p:sp>
      <p:sp>
        <p:nvSpPr>
          <p:cNvPr id="5" name="Shape 32"/>
          <p:cNvSpPr txBox="1"/>
          <p:nvPr/>
        </p:nvSpPr>
        <p:spPr>
          <a:xfrm>
            <a:off x="8172" y="4715089"/>
            <a:ext cx="9144000" cy="1090200"/>
          </a:xfrm>
          <a:prstGeom prst="rect">
            <a:avLst/>
          </a:prstGeom>
          <a:noFill/>
        </p:spPr>
        <p:txBody>
          <a:bodyPr lIns="91425" tIns="91425" rIns="91425" bIns="91425" anchor="t" anchorCtr="0">
            <a:noAutofit/>
          </a:bodyPr>
          <a:lstStyle/>
          <a:p>
            <a:pPr algn="ctr"/>
            <a:r>
              <a:rPr lang="en-US" sz="2800" b="1" dirty="0"/>
              <a:t>"Looking in a haystack for a needle and </a:t>
            </a:r>
            <a:endParaRPr lang="en-US" sz="2800" b="1" dirty="0" smtClean="0"/>
          </a:p>
          <a:p>
            <a:pPr algn="ctr"/>
            <a:r>
              <a:rPr lang="en-US" sz="2800" b="1" dirty="0" smtClean="0"/>
              <a:t>discovering </a:t>
            </a:r>
            <a:r>
              <a:rPr lang="en-US" sz="2800" b="1" dirty="0"/>
              <a:t>a farmer's daughter</a:t>
            </a:r>
            <a:r>
              <a:rPr lang="en-US" sz="2800" b="1" dirty="0" smtClean="0"/>
              <a:t>"</a:t>
            </a:r>
            <a:endParaRPr lang="en-US" sz="2800"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Shape 37"/>
          <p:cNvSpPr/>
          <p:nvPr/>
        </p:nvSpPr>
        <p:spPr>
          <a:xfrm>
            <a:off x="-990600" y="827481"/>
            <a:ext cx="11156949" cy="6017699"/>
          </a:xfrm>
          <a:prstGeom prst="rect">
            <a:avLst/>
          </a:prstGeom>
          <a:blipFill>
            <a:blip r:embed="rId3"/>
            <a:stretch>
              <a:fillRect/>
            </a:stretch>
          </a:blipFill>
        </p:spPr>
      </p:sp>
      <p:sp>
        <p:nvSpPr>
          <p:cNvPr id="38" name="Shape 38"/>
          <p:cNvSpPr txBox="1">
            <a:spLocks noGrp="1"/>
          </p:cNvSpPr>
          <p:nvPr>
            <p:ph type="ctrTitle"/>
          </p:nvPr>
        </p:nvSpPr>
        <p:spPr>
          <a:xfrm>
            <a:off x="0" y="764100"/>
            <a:ext cx="9144000" cy="741899"/>
          </a:xfrm>
          <a:prstGeom prst="rect">
            <a:avLst/>
          </a:prstGeom>
          <a:solidFill>
            <a:srgbClr val="CFE2F3">
              <a:alpha val="31920"/>
            </a:srgbClr>
          </a:solidFill>
        </p:spPr>
        <p:txBody>
          <a:bodyPr lIns="91425" tIns="91425" rIns="91425" bIns="91425" anchor="t" anchorCtr="0">
            <a:noAutofit/>
          </a:bodyPr>
          <a:lstStyle/>
          <a:p>
            <a:pPr lvl="0" algn="r" rtl="0">
              <a:buNone/>
            </a:pPr>
            <a:r>
              <a:rPr lang="en-GB">
                <a:latin typeface="Bitter"/>
                <a:ea typeface="Bitter"/>
                <a:cs typeface="Bitter"/>
                <a:sym typeface="Bitter"/>
              </a:rPr>
              <a:t>The current state of the art</a:t>
            </a:r>
          </a:p>
        </p:txBody>
      </p:sp>
      <p:sp>
        <p:nvSpPr>
          <p:cNvPr id="39" name="Shape 39"/>
          <p:cNvSpPr txBox="1"/>
          <p:nvPr/>
        </p:nvSpPr>
        <p:spPr>
          <a:xfrm>
            <a:off x="0" y="0"/>
            <a:ext cx="9329649" cy="840299"/>
          </a:xfrm>
          <a:prstGeom prst="rect">
            <a:avLst/>
          </a:prstGeom>
          <a:solidFill>
            <a:srgbClr val="000000"/>
          </a:solidFill>
        </p:spPr>
        <p:txBody>
          <a:bodyPr lIns="91425" tIns="91425" rIns="91425" bIns="91425" anchor="ctr" anchorCtr="0">
            <a:noAutofit/>
          </a:bodyPr>
          <a:lstStyle/>
          <a:p>
            <a:pPr lvl="0" rtl="0">
              <a:buNone/>
            </a:pPr>
            <a:r>
              <a:rPr lang="en-GB" sz="2400" dirty="0">
                <a:solidFill>
                  <a:srgbClr val="CFE2F3"/>
                </a:solidFill>
                <a:latin typeface="Nothing You Could Do"/>
                <a:ea typeface="Nothing You Could Do"/>
                <a:cs typeface="Nothing You Could Do"/>
                <a:sym typeface="Nothing You Could Do"/>
              </a:rPr>
              <a:t>... serendipity in digital systems ...</a:t>
            </a: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p:nvPr/>
        </p:nvSpPr>
        <p:spPr>
          <a:xfrm>
            <a:off x="0" y="693820"/>
            <a:ext cx="9144000" cy="6232174"/>
          </a:xfrm>
          <a:prstGeom prst="rect">
            <a:avLst/>
          </a:prstGeom>
          <a:blipFill>
            <a:blip r:embed="rId3"/>
            <a:srcRect/>
            <a:stretch>
              <a:fillRect l="-10470" r="-10470"/>
            </a:stretch>
          </a:blipFill>
          <a:ln>
            <a:noFill/>
          </a:ln>
        </p:spPr>
      </p:sp>
      <p:sp>
        <p:nvSpPr>
          <p:cNvPr id="45" name="Shape 45"/>
          <p:cNvSpPr txBox="1">
            <a:spLocks noGrp="1"/>
          </p:cNvSpPr>
          <p:nvPr>
            <p:ph type="ctrTitle"/>
          </p:nvPr>
        </p:nvSpPr>
        <p:spPr>
          <a:xfrm>
            <a:off x="12" y="784014"/>
            <a:ext cx="9144000" cy="741899"/>
          </a:xfrm>
          <a:prstGeom prst="rect">
            <a:avLst/>
          </a:prstGeom>
          <a:solidFill>
            <a:srgbClr val="CFE2F3">
              <a:alpha val="31920"/>
            </a:srgbClr>
          </a:solidFill>
        </p:spPr>
        <p:txBody>
          <a:bodyPr lIns="91425" tIns="91425" rIns="91425" bIns="91425" anchor="t" anchorCtr="0">
            <a:noAutofit/>
          </a:bodyPr>
          <a:lstStyle/>
          <a:p>
            <a:pPr lvl="0" algn="r" rtl="0">
              <a:buNone/>
            </a:pPr>
            <a:r>
              <a:rPr lang="en-GB">
                <a:latin typeface="Bitter"/>
                <a:ea typeface="Bitter"/>
                <a:cs typeface="Bitter"/>
                <a:sym typeface="Bitter"/>
              </a:rPr>
              <a:t>The current state of the art</a:t>
            </a:r>
          </a:p>
        </p:txBody>
      </p:sp>
      <p:sp>
        <p:nvSpPr>
          <p:cNvPr id="46" name="Shape 46"/>
          <p:cNvSpPr txBox="1"/>
          <p:nvPr/>
        </p:nvSpPr>
        <p:spPr>
          <a:xfrm>
            <a:off x="1" y="-62255"/>
            <a:ext cx="9144012" cy="840299"/>
          </a:xfrm>
          <a:prstGeom prst="rect">
            <a:avLst/>
          </a:prstGeom>
          <a:solidFill>
            <a:srgbClr val="000000"/>
          </a:solidFill>
        </p:spPr>
        <p:txBody>
          <a:bodyPr lIns="91425" tIns="91425" rIns="91425" bIns="91425" anchor="ctr" anchorCtr="0">
            <a:noAutofit/>
          </a:bodyPr>
          <a:lstStyle/>
          <a:p>
            <a:pPr lvl="0" rtl="0">
              <a:buNone/>
            </a:pPr>
            <a:r>
              <a:rPr lang="en-GB" sz="2400" dirty="0" smtClean="0">
                <a:solidFill>
                  <a:srgbClr val="CFE2F3"/>
                </a:solidFill>
                <a:latin typeface="Nothing You Could Do"/>
                <a:ea typeface="Nothing You Could Do"/>
                <a:cs typeface="Nothing You Could Do"/>
                <a:sym typeface="Nothing You Could Do"/>
              </a:rPr>
              <a:t>… some </a:t>
            </a:r>
            <a:r>
              <a:rPr lang="en-GB" sz="2400" dirty="0">
                <a:solidFill>
                  <a:srgbClr val="CFE2F3"/>
                </a:solidFill>
                <a:latin typeface="Nothing You Could Do"/>
                <a:ea typeface="Nothing You Could Do"/>
                <a:cs typeface="Nothing You Could Do"/>
                <a:sym typeface="Nothing You Could Do"/>
              </a:rPr>
              <a:t>metrics used for </a:t>
            </a:r>
            <a:r>
              <a:rPr lang="en-GB" sz="2400" dirty="0" smtClean="0">
                <a:solidFill>
                  <a:srgbClr val="CFE2F3"/>
                </a:solidFill>
                <a:latin typeface="Nothing You Could Do"/>
                <a:ea typeface="Nothing You Could Do"/>
                <a:cs typeface="Nothing You Could Do"/>
                <a:sym typeface="Nothing You Could Do"/>
              </a:rPr>
              <a:t>evaluation ...</a:t>
            </a:r>
            <a:endParaRPr lang="en-GB" sz="2400" dirty="0">
              <a:solidFill>
                <a:srgbClr val="CFE2F3"/>
              </a:solidFill>
              <a:latin typeface="Nothing You Could Do"/>
              <a:ea typeface="Nothing You Could Do"/>
              <a:cs typeface="Nothing You Could Do"/>
              <a:sym typeface="Nothing You Could Do"/>
            </a:endParaRP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p:nvPr/>
        </p:nvSpPr>
        <p:spPr>
          <a:xfrm>
            <a:off x="0" y="641684"/>
            <a:ext cx="9272124" cy="6954150"/>
          </a:xfrm>
          <a:prstGeom prst="rect">
            <a:avLst/>
          </a:prstGeom>
          <a:blipFill>
            <a:blip r:embed="rId3"/>
            <a:stretch>
              <a:fillRect/>
            </a:stretch>
          </a:blipFill>
        </p:spPr>
      </p:sp>
      <p:sp>
        <p:nvSpPr>
          <p:cNvPr id="52" name="Shape 52"/>
          <p:cNvSpPr txBox="1">
            <a:spLocks noGrp="1"/>
          </p:cNvSpPr>
          <p:nvPr>
            <p:ph type="ctrTitle"/>
          </p:nvPr>
        </p:nvSpPr>
        <p:spPr>
          <a:xfrm>
            <a:off x="0" y="865345"/>
            <a:ext cx="9272123" cy="927599"/>
          </a:xfrm>
          <a:prstGeom prst="rect">
            <a:avLst/>
          </a:prstGeom>
          <a:solidFill>
            <a:srgbClr val="CFE2F3">
              <a:alpha val="31920"/>
            </a:srgbClr>
          </a:solidFill>
        </p:spPr>
        <p:txBody>
          <a:bodyPr lIns="91425" tIns="91425" rIns="91425" bIns="91425" anchor="ctr" anchorCtr="0">
            <a:noAutofit/>
          </a:bodyPr>
          <a:lstStyle/>
          <a:p>
            <a:pPr lvl="0" algn="l" rtl="0">
              <a:buNone/>
            </a:pPr>
            <a:r>
              <a:rPr lang="en-GB" dirty="0">
                <a:latin typeface="Bitter"/>
                <a:ea typeface="Bitter"/>
                <a:cs typeface="Bitter"/>
                <a:sym typeface="Bitter"/>
              </a:rPr>
              <a:t>Things to think about</a:t>
            </a:r>
          </a:p>
        </p:txBody>
      </p:sp>
      <p:sp>
        <p:nvSpPr>
          <p:cNvPr id="53" name="Shape 53"/>
          <p:cNvSpPr txBox="1"/>
          <p:nvPr/>
        </p:nvSpPr>
        <p:spPr>
          <a:xfrm>
            <a:off x="1991" y="-27368"/>
            <a:ext cx="9144000" cy="885599"/>
          </a:xfrm>
          <a:prstGeom prst="rect">
            <a:avLst/>
          </a:prstGeom>
          <a:solidFill>
            <a:srgbClr val="000000"/>
          </a:solidFill>
        </p:spPr>
        <p:txBody>
          <a:bodyPr lIns="91425" tIns="91425" rIns="91425" bIns="91425" anchor="ctr" anchorCtr="0">
            <a:noAutofit/>
          </a:bodyPr>
          <a:lstStyle/>
          <a:p>
            <a:pPr lvl="0" algn="r" rtl="0">
              <a:buNone/>
            </a:pPr>
            <a:r>
              <a:rPr lang="en-GB" sz="2400" dirty="0">
                <a:solidFill>
                  <a:srgbClr val="CFE2F3"/>
                </a:solidFill>
                <a:latin typeface="Nothing You Could Do"/>
                <a:ea typeface="Nothing You Could Do"/>
                <a:cs typeface="Nothing You Could Do"/>
                <a:sym typeface="Nothing You Could Do"/>
              </a:rPr>
              <a:t>... </a:t>
            </a:r>
            <a:r>
              <a:rPr lang="en-GB" sz="2400" dirty="0" err="1">
                <a:solidFill>
                  <a:srgbClr val="CFE2F3"/>
                </a:solidFill>
                <a:latin typeface="Nothing You Could Do"/>
                <a:ea typeface="Nothing You Could Do"/>
                <a:cs typeface="Nothing You Could Do"/>
                <a:sym typeface="Nothing You Could Do"/>
              </a:rPr>
              <a:t>subjectiveness</a:t>
            </a:r>
            <a:r>
              <a:rPr lang="en-GB" sz="2400" dirty="0">
                <a:solidFill>
                  <a:srgbClr val="CFE2F3"/>
                </a:solidFill>
                <a:latin typeface="Nothing You Could Do"/>
                <a:ea typeface="Nothing You Could Do"/>
                <a:cs typeface="Nothing You Could Do"/>
                <a:sym typeface="Nothing You Could Do"/>
              </a:rPr>
              <a:t>, restricted domains, experiment constraints ...</a:t>
            </a:r>
          </a:p>
        </p:txBody>
      </p:sp>
      <p:sp>
        <p:nvSpPr>
          <p:cNvPr id="5" name="TextBox 4"/>
          <p:cNvSpPr txBox="1"/>
          <p:nvPr/>
        </p:nvSpPr>
        <p:spPr>
          <a:xfrm>
            <a:off x="160422" y="2024473"/>
            <a:ext cx="3625515" cy="2862322"/>
          </a:xfrm>
          <a:prstGeom prst="rect">
            <a:avLst/>
          </a:prstGeom>
          <a:solidFill>
            <a:srgbClr val="F2F2F2">
              <a:alpha val="20000"/>
            </a:srgbClr>
          </a:solidFill>
        </p:spPr>
        <p:txBody>
          <a:bodyPr wrap="square" rtlCol="0">
            <a:spAutoFit/>
          </a:bodyPr>
          <a:lstStyle/>
          <a:p>
            <a:r>
              <a:rPr lang="en-GB" sz="2000" b="1" dirty="0" smtClean="0">
                <a:solidFill>
                  <a:schemeClr val="bg1"/>
                </a:solidFill>
                <a:latin typeface="Bitter" panose="02000000000000000000" pitchFamily="2" charset="0"/>
              </a:rPr>
              <a:t>Metrics to gather</a:t>
            </a:r>
          </a:p>
          <a:p>
            <a:endParaRPr lang="en-GB" sz="2000" dirty="0" smtClean="0">
              <a:solidFill>
                <a:schemeClr val="bg1"/>
              </a:solidFill>
              <a:latin typeface="Bitter" panose="02000000000000000000" pitchFamily="2" charset="0"/>
            </a:endParaRPr>
          </a:p>
          <a:p>
            <a:r>
              <a:rPr lang="en-GB" sz="2000" dirty="0" smtClean="0">
                <a:solidFill>
                  <a:schemeClr val="bg1"/>
                </a:solidFill>
                <a:latin typeface="Bitter" panose="02000000000000000000" pitchFamily="2" charset="0"/>
              </a:rPr>
              <a:t>Actions…</a:t>
            </a:r>
            <a:endParaRPr lang="en-GB" sz="2000" dirty="0">
              <a:solidFill>
                <a:schemeClr val="bg1"/>
              </a:solidFill>
              <a:latin typeface="Bitter" panose="02000000000000000000" pitchFamily="2" charset="0"/>
            </a:endParaRPr>
          </a:p>
          <a:p>
            <a:r>
              <a:rPr lang="en-GB" sz="2000" dirty="0" smtClean="0">
                <a:solidFill>
                  <a:schemeClr val="bg1"/>
                </a:solidFill>
                <a:latin typeface="Bitter" panose="02000000000000000000" pitchFamily="2" charset="0"/>
              </a:rPr>
              <a:t>Scrolling, Clicking</a:t>
            </a:r>
          </a:p>
          <a:p>
            <a:r>
              <a:rPr lang="en-GB" sz="2000" dirty="0" smtClean="0">
                <a:solidFill>
                  <a:schemeClr val="bg1"/>
                </a:solidFill>
                <a:latin typeface="Bitter" panose="02000000000000000000" pitchFamily="2" charset="0"/>
              </a:rPr>
              <a:t>Duration and Time</a:t>
            </a:r>
            <a:endParaRPr lang="en-GB" sz="2000" dirty="0">
              <a:solidFill>
                <a:schemeClr val="bg1"/>
              </a:solidFill>
              <a:latin typeface="Bitter" panose="02000000000000000000" pitchFamily="2" charset="0"/>
            </a:endParaRPr>
          </a:p>
          <a:p>
            <a:r>
              <a:rPr lang="en-GB" sz="2000" dirty="0" smtClean="0">
                <a:solidFill>
                  <a:schemeClr val="bg1"/>
                </a:solidFill>
                <a:latin typeface="Bitter" panose="02000000000000000000" pitchFamily="2" charset="0"/>
              </a:rPr>
              <a:t>Coverage</a:t>
            </a:r>
          </a:p>
          <a:p>
            <a:endParaRPr lang="en-GB" sz="2000" dirty="0" smtClean="0">
              <a:solidFill>
                <a:schemeClr val="bg1"/>
              </a:solidFill>
              <a:latin typeface="Bitter" panose="02000000000000000000" pitchFamily="2" charset="0"/>
            </a:endParaRPr>
          </a:p>
          <a:p>
            <a:r>
              <a:rPr lang="en-GB" sz="2000" dirty="0" smtClean="0">
                <a:solidFill>
                  <a:schemeClr val="bg1"/>
                </a:solidFill>
                <a:latin typeface="Bitter" panose="02000000000000000000" pitchFamily="2" charset="0"/>
              </a:rPr>
              <a:t>User feelings…</a:t>
            </a:r>
            <a:endParaRPr lang="en-GB" sz="2000" dirty="0">
              <a:solidFill>
                <a:schemeClr val="bg1"/>
              </a:solidFill>
              <a:latin typeface="Bitter" panose="02000000000000000000" pitchFamily="2" charset="0"/>
            </a:endParaRPr>
          </a:p>
          <a:p>
            <a:r>
              <a:rPr lang="en-GB" sz="2000" dirty="0" smtClean="0">
                <a:solidFill>
                  <a:schemeClr val="bg1"/>
                </a:solidFill>
                <a:latin typeface="Bitter" panose="02000000000000000000" pitchFamily="2" charset="0"/>
              </a:rPr>
              <a:t>Unexpectedness, relevance</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p:nvPr/>
        </p:nvSpPr>
        <p:spPr>
          <a:xfrm>
            <a:off x="-185737" y="625639"/>
            <a:ext cx="9515475" cy="6324600"/>
          </a:xfrm>
          <a:prstGeom prst="rect">
            <a:avLst/>
          </a:prstGeom>
          <a:blipFill>
            <a:blip r:embed="rId3"/>
            <a:stretch>
              <a:fillRect/>
            </a:stretch>
          </a:blipFill>
        </p:spPr>
      </p:sp>
      <p:sp>
        <p:nvSpPr>
          <p:cNvPr id="66" name="Shape 66"/>
          <p:cNvSpPr txBox="1">
            <a:spLocks noGrp="1"/>
          </p:cNvSpPr>
          <p:nvPr>
            <p:ph type="ctrTitle"/>
          </p:nvPr>
        </p:nvSpPr>
        <p:spPr>
          <a:xfrm>
            <a:off x="0" y="816096"/>
            <a:ext cx="9144000" cy="741899"/>
          </a:xfrm>
          <a:prstGeom prst="rect">
            <a:avLst/>
          </a:prstGeom>
          <a:solidFill>
            <a:srgbClr val="CFE2F3">
              <a:alpha val="31920"/>
            </a:srgbClr>
          </a:solidFill>
        </p:spPr>
        <p:txBody>
          <a:bodyPr lIns="91425" tIns="91425" rIns="91425" bIns="91425" anchor="t" anchorCtr="0">
            <a:noAutofit/>
          </a:bodyPr>
          <a:lstStyle/>
          <a:p>
            <a:pPr lvl="0" rtl="0">
              <a:buNone/>
            </a:pPr>
            <a:r>
              <a:rPr lang="en-GB" dirty="0">
                <a:latin typeface="Bitter"/>
                <a:ea typeface="Bitter"/>
                <a:cs typeface="Bitter"/>
                <a:sym typeface="Bitter"/>
              </a:rPr>
              <a:t>How does </a:t>
            </a:r>
            <a:r>
              <a:rPr lang="en-GB" dirty="0" smtClean="0">
                <a:latin typeface="Bitter"/>
                <a:ea typeface="Bitter"/>
                <a:cs typeface="Bitter"/>
                <a:sym typeface="Bitter"/>
              </a:rPr>
              <a:t>CUSACK </a:t>
            </a:r>
            <a:r>
              <a:rPr lang="en-GB" dirty="0">
                <a:latin typeface="Bitter"/>
                <a:ea typeface="Bitter"/>
                <a:cs typeface="Bitter"/>
                <a:sym typeface="Bitter"/>
              </a:rPr>
              <a:t>help?</a:t>
            </a:r>
          </a:p>
        </p:txBody>
      </p:sp>
      <p:sp>
        <p:nvSpPr>
          <p:cNvPr id="67" name="Shape 67"/>
          <p:cNvSpPr txBox="1"/>
          <p:nvPr/>
        </p:nvSpPr>
        <p:spPr>
          <a:xfrm>
            <a:off x="-92850" y="-14131"/>
            <a:ext cx="9329699" cy="840299"/>
          </a:xfrm>
          <a:prstGeom prst="rect">
            <a:avLst/>
          </a:prstGeom>
          <a:solidFill>
            <a:srgbClr val="000000"/>
          </a:solidFill>
        </p:spPr>
        <p:txBody>
          <a:bodyPr lIns="91425" tIns="91425" rIns="91425" bIns="91425" anchor="ctr" anchorCtr="0">
            <a:noAutofit/>
          </a:bodyPr>
          <a:lstStyle/>
          <a:p>
            <a:pPr lvl="0" algn="r" rtl="0">
              <a:buNone/>
            </a:pPr>
            <a:r>
              <a:rPr lang="en-GB" sz="2400">
                <a:solidFill>
                  <a:srgbClr val="CFE2F3"/>
                </a:solidFill>
                <a:latin typeface="Nothing You Could Do"/>
                <a:ea typeface="Nothing You Could Do"/>
                <a:cs typeface="Nothing You Could Do"/>
                <a:sym typeface="Nothing You Could Do"/>
              </a:rPr>
              <a:t>... building a dataset, releasing a tool ...  </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128764"/>
            <a:ext cx="9142857" cy="6857143"/>
          </a:xfrm>
          <a:prstGeom prst="rect">
            <a:avLst/>
          </a:prstGeom>
        </p:spPr>
      </p:pic>
      <p:sp>
        <p:nvSpPr>
          <p:cNvPr id="8" name="Shape 67"/>
          <p:cNvSpPr txBox="1"/>
          <p:nvPr/>
        </p:nvSpPr>
        <p:spPr>
          <a:xfrm>
            <a:off x="-92850" y="-14131"/>
            <a:ext cx="9329699" cy="840299"/>
          </a:xfrm>
          <a:prstGeom prst="rect">
            <a:avLst/>
          </a:prstGeom>
          <a:solidFill>
            <a:srgbClr val="000000"/>
          </a:solidFill>
        </p:spPr>
        <p:txBody>
          <a:bodyPr lIns="91425" tIns="91425" rIns="91425" bIns="91425" anchor="ctr" anchorCtr="0">
            <a:noAutofit/>
          </a:bodyPr>
          <a:lstStyle/>
          <a:p>
            <a:pPr lvl="0" algn="r" rtl="0">
              <a:buNone/>
            </a:pPr>
            <a:r>
              <a:rPr lang="en-GB" sz="1600" dirty="0" smtClean="0">
                <a:solidFill>
                  <a:srgbClr val="CFE2F3"/>
                </a:solidFill>
                <a:latin typeface="Nothing You Could Do"/>
                <a:ea typeface="Nothing You Could Do"/>
                <a:cs typeface="Nothing You Could Do"/>
                <a:sym typeface="Nothing You Could Do"/>
              </a:rPr>
              <a:t>CUSACK: Comparing User Serendipitous Actions while Cruising Knowledge</a:t>
            </a:r>
            <a:endParaRPr lang="en-GB" sz="1600" dirty="0">
              <a:solidFill>
                <a:srgbClr val="CFE2F3"/>
              </a:solidFill>
              <a:latin typeface="Nothing You Could Do"/>
              <a:ea typeface="Nothing You Could Do"/>
              <a:cs typeface="Nothing You Could Do"/>
              <a:sym typeface="Nothing You Could Do"/>
            </a:endParaRP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112722"/>
            <a:ext cx="9142857" cy="6857143"/>
          </a:xfrm>
          <a:prstGeom prst="rect">
            <a:avLst/>
          </a:prstGeom>
        </p:spPr>
      </p:pic>
      <p:sp>
        <p:nvSpPr>
          <p:cNvPr id="4" name="Shape 67"/>
          <p:cNvSpPr txBox="1"/>
          <p:nvPr/>
        </p:nvSpPr>
        <p:spPr>
          <a:xfrm>
            <a:off x="-92850" y="-14131"/>
            <a:ext cx="9329699" cy="840299"/>
          </a:xfrm>
          <a:prstGeom prst="rect">
            <a:avLst/>
          </a:prstGeom>
          <a:solidFill>
            <a:srgbClr val="000000"/>
          </a:solidFill>
        </p:spPr>
        <p:txBody>
          <a:bodyPr lIns="91425" tIns="91425" rIns="91425" bIns="91425" anchor="ctr" anchorCtr="0">
            <a:noAutofit/>
          </a:bodyPr>
          <a:lstStyle/>
          <a:p>
            <a:pPr lvl="0" algn="r" rtl="0">
              <a:buNone/>
            </a:pPr>
            <a:r>
              <a:rPr lang="en-GB" sz="1600" dirty="0" smtClean="0">
                <a:solidFill>
                  <a:srgbClr val="CFE2F3"/>
                </a:solidFill>
                <a:latin typeface="Nothing You Could Do"/>
                <a:ea typeface="Nothing You Could Do"/>
                <a:cs typeface="Nothing You Could Do"/>
                <a:sym typeface="Nothing You Could Do"/>
              </a:rPr>
              <a:t>CUSACK: Comparing User Serendipitous Actions while Cruising Knowledge</a:t>
            </a:r>
            <a:endParaRPr lang="en-GB" sz="1600" dirty="0">
              <a:solidFill>
                <a:srgbClr val="CFE2F3"/>
              </a:solidFill>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1542765159"/>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128764"/>
            <a:ext cx="9142857" cy="6857143"/>
          </a:xfrm>
          <a:prstGeom prst="rect">
            <a:avLst/>
          </a:prstGeom>
        </p:spPr>
      </p:pic>
      <p:sp>
        <p:nvSpPr>
          <p:cNvPr id="3" name="Shape 67"/>
          <p:cNvSpPr txBox="1"/>
          <p:nvPr/>
        </p:nvSpPr>
        <p:spPr>
          <a:xfrm>
            <a:off x="-92850" y="-14131"/>
            <a:ext cx="9329699" cy="840299"/>
          </a:xfrm>
          <a:prstGeom prst="rect">
            <a:avLst/>
          </a:prstGeom>
          <a:solidFill>
            <a:srgbClr val="000000"/>
          </a:solidFill>
        </p:spPr>
        <p:txBody>
          <a:bodyPr lIns="91425" tIns="91425" rIns="91425" bIns="91425" anchor="ctr" anchorCtr="0">
            <a:noAutofit/>
          </a:bodyPr>
          <a:lstStyle/>
          <a:p>
            <a:pPr lvl="0" algn="r" rtl="0">
              <a:buNone/>
            </a:pPr>
            <a:r>
              <a:rPr lang="en-GB" sz="1600" dirty="0" smtClean="0">
                <a:solidFill>
                  <a:srgbClr val="CFE2F3"/>
                </a:solidFill>
                <a:latin typeface="Nothing You Could Do"/>
                <a:ea typeface="Nothing You Could Do"/>
                <a:cs typeface="Nothing You Could Do"/>
                <a:sym typeface="Nothing You Could Do"/>
              </a:rPr>
              <a:t>CUSACK: Comparing User Serendipitous Actions while Cruising Knowledge</a:t>
            </a:r>
            <a:endParaRPr lang="en-GB" sz="1600" dirty="0">
              <a:solidFill>
                <a:srgbClr val="CFE2F3"/>
              </a:solidFill>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449860641"/>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2091</Words>
  <Application>Microsoft Office PowerPoint</Application>
  <PresentationFormat>On-screen Show (4:3)</PresentationFormat>
  <Paragraphs>256</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Bitter</vt:lpstr>
      <vt:lpstr>Courier New</vt:lpstr>
      <vt:lpstr>Nothing You Could Do</vt:lpstr>
      <vt:lpstr>Wingdings</vt:lpstr>
      <vt:lpstr>Arial</vt:lpstr>
      <vt:lpstr/>
      <vt:lpstr>Evaluating Serendipity</vt:lpstr>
      <vt:lpstr>PowerPoint Presentation</vt:lpstr>
      <vt:lpstr>The current state of the art</vt:lpstr>
      <vt:lpstr>The current state of the art</vt:lpstr>
      <vt:lpstr>Things to think about</vt:lpstr>
      <vt:lpstr>How does CUSACK help?</vt:lpstr>
      <vt:lpstr>PowerPoint Presentation</vt:lpstr>
      <vt:lpstr>PowerPoint Presentation</vt:lpstr>
      <vt:lpstr>PowerPoint Presentation</vt:lpstr>
      <vt:lpstr>PowerPoint Presentation</vt:lpstr>
      <vt:lpstr>PowerPoint Presentation</vt:lpstr>
      <vt:lpstr>Semantic Web technologies?</vt:lpstr>
      <vt:lpstr>PowerPoint Presentation</vt:lpstr>
      <vt:lpstr>PowerPoint Presentation</vt:lpstr>
      <vt:lpstr>What happens next?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Serendipity</dc:title>
  <dc:creator>Andrew Ennis</dc:creator>
  <cp:lastModifiedBy>Andrew Ennis</cp:lastModifiedBy>
  <cp:revision>36</cp:revision>
  <dcterms:modified xsi:type="dcterms:W3CDTF">2013-07-13T07:28:32Z</dcterms:modified>
</cp:coreProperties>
</file>